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omments/modernComment_476_3E5BD94E.xml" ContentType="application/vnd.ms-powerpoint.comment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1161" r:id="rId5"/>
    <p:sldId id="1142" r:id="rId6"/>
    <p:sldId id="1143" r:id="rId7"/>
    <p:sldId id="1144" r:id="rId8"/>
    <p:sldId id="1145" r:id="rId9"/>
    <p:sldId id="1146" r:id="rId10"/>
    <p:sldId id="1147" r:id="rId11"/>
    <p:sldId id="1156" r:id="rId12"/>
    <p:sldId id="1162" r:id="rId13"/>
    <p:sldId id="267" r:id="rId14"/>
  </p:sldIdLst>
  <p:sldSz cx="12192000" cy="6858000"/>
  <p:notesSz cx="7010400" cy="92964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1E47F1-0DC2-4A95-B183-5A8C1AB17EB6}">
          <p14:sldIdLst>
            <p14:sldId id="1161"/>
            <p14:sldId id="1142"/>
            <p14:sldId id="1143"/>
            <p14:sldId id="1144"/>
            <p14:sldId id="1145"/>
            <p14:sldId id="1146"/>
            <p14:sldId id="1147"/>
            <p14:sldId id="1156"/>
            <p14:sldId id="1162"/>
            <p14:sldId id="267"/>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6C4468-9A20-84E7-ACBA-7E311C2D0D63}" name="Lynn Slawsky" initials="LS" userId="S::lynn.slawsky@rotary.org::f45539fc-e9ef-40ad-8408-8d09669293bb" providerId="AD"/>
  <p188:author id="{37F6DEE2-CA91-B06D-CEC7-E7AACD3DB73E}" name="Andrea Elliott" initials="AE" userId="S::andrea.elliott@rotary.org::89f8474b-dfd6-4078-8626-54b175871745" providerId="AD"/>
  <p188:author id="{A2E806F3-6615-7F80-9567-E43D5ABD97CF}" name="Megan Anderson" initials="MA" userId="S::megan.anderson@rotary.org::a868135f-404b-416b-af72-13bdceb211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72C5F"/>
    <a:srgbClr val="17458F"/>
    <a:srgbClr val="002060"/>
    <a:srgbClr val="ADB9CA"/>
    <a:srgbClr val="4472C4"/>
    <a:srgbClr val="E04403"/>
    <a:srgbClr val="006271"/>
    <a:srgbClr val="A32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78" autoAdjust="0"/>
  </p:normalViewPr>
  <p:slideViewPr>
    <p:cSldViewPr snapToGrid="0">
      <p:cViewPr varScale="1">
        <p:scale>
          <a:sx n="93" d="100"/>
          <a:sy n="93" d="100"/>
        </p:scale>
        <p:origin x="684" y="9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rown" userId="6f8c0f671a65111d" providerId="LiveId" clId="{84C82D5A-F72B-4F12-82B1-87A4E7FCD485}"/>
    <pc:docChg chg="delSection">
      <pc:chgData name="Michael Brown" userId="6f8c0f671a65111d" providerId="LiveId" clId="{84C82D5A-F72B-4F12-82B1-87A4E7FCD485}" dt="2024-07-22T20:34:01.935" v="1" actId="17851"/>
      <pc:docMkLst>
        <pc:docMk/>
      </pc:docMkLst>
    </pc:docChg>
  </pc:docChgLst>
  <pc:docChgLst>
    <pc:chgData name="Michael Brown" userId="6f8c0f671a65111d" providerId="LiveId" clId="{6FE939BD-7D38-43B7-B6F6-95AB3B4962A2}"/>
    <pc:docChg chg="delSld modSection">
      <pc:chgData name="Michael Brown" userId="6f8c0f671a65111d" providerId="LiveId" clId="{6FE939BD-7D38-43B7-B6F6-95AB3B4962A2}" dt="2024-07-22T20:29:50.090" v="0" actId="2696"/>
      <pc:docMkLst>
        <pc:docMk/>
      </pc:docMkLst>
      <pc:sldChg chg="del">
        <pc:chgData name="Michael Brown" userId="6f8c0f671a65111d" providerId="LiveId" clId="{6FE939BD-7D38-43B7-B6F6-95AB3B4962A2}" dt="2024-07-22T20:29:50.090" v="0" actId="2696"/>
        <pc:sldMkLst>
          <pc:docMk/>
          <pc:sldMk cId="644240676" sldId="355"/>
        </pc:sldMkLst>
      </pc:sldChg>
      <pc:sldChg chg="del">
        <pc:chgData name="Michael Brown" userId="6f8c0f671a65111d" providerId="LiveId" clId="{6FE939BD-7D38-43B7-B6F6-95AB3B4962A2}" dt="2024-07-22T20:29:50.090" v="0" actId="2696"/>
        <pc:sldMkLst>
          <pc:docMk/>
          <pc:sldMk cId="517472430" sldId="393"/>
        </pc:sldMkLst>
      </pc:sldChg>
      <pc:sldChg chg="del">
        <pc:chgData name="Michael Brown" userId="6f8c0f671a65111d" providerId="LiveId" clId="{6FE939BD-7D38-43B7-B6F6-95AB3B4962A2}" dt="2024-07-22T20:29:50.090" v="0" actId="2696"/>
        <pc:sldMkLst>
          <pc:docMk/>
          <pc:sldMk cId="323256937" sldId="394"/>
        </pc:sldMkLst>
      </pc:sldChg>
      <pc:sldChg chg="del">
        <pc:chgData name="Michael Brown" userId="6f8c0f671a65111d" providerId="LiveId" clId="{6FE939BD-7D38-43B7-B6F6-95AB3B4962A2}" dt="2024-07-22T20:29:50.090" v="0" actId="2696"/>
        <pc:sldMkLst>
          <pc:docMk/>
          <pc:sldMk cId="2079140107" sldId="400"/>
        </pc:sldMkLst>
      </pc:sldChg>
      <pc:sldChg chg="del">
        <pc:chgData name="Michael Brown" userId="6f8c0f671a65111d" providerId="LiveId" clId="{6FE939BD-7D38-43B7-B6F6-95AB3B4962A2}" dt="2024-07-22T20:29:50.090" v="0" actId="2696"/>
        <pc:sldMkLst>
          <pc:docMk/>
          <pc:sldMk cId="3384045507" sldId="410"/>
        </pc:sldMkLst>
      </pc:sldChg>
      <pc:sldChg chg="del">
        <pc:chgData name="Michael Brown" userId="6f8c0f671a65111d" providerId="LiveId" clId="{6FE939BD-7D38-43B7-B6F6-95AB3B4962A2}" dt="2024-07-22T20:29:50.090" v="0" actId="2696"/>
        <pc:sldMkLst>
          <pc:docMk/>
          <pc:sldMk cId="2577137048" sldId="424"/>
        </pc:sldMkLst>
      </pc:sldChg>
      <pc:sldChg chg="del">
        <pc:chgData name="Michael Brown" userId="6f8c0f671a65111d" providerId="LiveId" clId="{6FE939BD-7D38-43B7-B6F6-95AB3B4962A2}" dt="2024-07-22T20:29:50.090" v="0" actId="2696"/>
        <pc:sldMkLst>
          <pc:docMk/>
          <pc:sldMk cId="454692721" sldId="430"/>
        </pc:sldMkLst>
      </pc:sldChg>
      <pc:sldChg chg="del">
        <pc:chgData name="Michael Brown" userId="6f8c0f671a65111d" providerId="LiveId" clId="{6FE939BD-7D38-43B7-B6F6-95AB3B4962A2}" dt="2024-07-22T20:29:50.090" v="0" actId="2696"/>
        <pc:sldMkLst>
          <pc:docMk/>
          <pc:sldMk cId="2424547179" sldId="450"/>
        </pc:sldMkLst>
      </pc:sldChg>
      <pc:sldChg chg="del">
        <pc:chgData name="Michael Brown" userId="6f8c0f671a65111d" providerId="LiveId" clId="{6FE939BD-7D38-43B7-B6F6-95AB3B4962A2}" dt="2024-07-22T20:29:50.090" v="0" actId="2696"/>
        <pc:sldMkLst>
          <pc:docMk/>
          <pc:sldMk cId="2353889621" sldId="453"/>
        </pc:sldMkLst>
      </pc:sldChg>
      <pc:sldChg chg="del">
        <pc:chgData name="Michael Brown" userId="6f8c0f671a65111d" providerId="LiveId" clId="{6FE939BD-7D38-43B7-B6F6-95AB3B4962A2}" dt="2024-07-22T20:29:50.090" v="0" actId="2696"/>
        <pc:sldMkLst>
          <pc:docMk/>
          <pc:sldMk cId="651534225" sldId="454"/>
        </pc:sldMkLst>
      </pc:sldChg>
      <pc:sldChg chg="del">
        <pc:chgData name="Michael Brown" userId="6f8c0f671a65111d" providerId="LiveId" clId="{6FE939BD-7D38-43B7-B6F6-95AB3B4962A2}" dt="2024-07-22T20:29:50.090" v="0" actId="2696"/>
        <pc:sldMkLst>
          <pc:docMk/>
          <pc:sldMk cId="3767898950" sldId="455"/>
        </pc:sldMkLst>
      </pc:sldChg>
      <pc:sldChg chg="del">
        <pc:chgData name="Michael Brown" userId="6f8c0f671a65111d" providerId="LiveId" clId="{6FE939BD-7D38-43B7-B6F6-95AB3B4962A2}" dt="2024-07-22T20:29:50.090" v="0" actId="2696"/>
        <pc:sldMkLst>
          <pc:docMk/>
          <pc:sldMk cId="282120694" sldId="456"/>
        </pc:sldMkLst>
      </pc:sldChg>
      <pc:sldChg chg="del">
        <pc:chgData name="Michael Brown" userId="6f8c0f671a65111d" providerId="LiveId" clId="{6FE939BD-7D38-43B7-B6F6-95AB3B4962A2}" dt="2024-07-22T20:29:50.090" v="0" actId="2696"/>
        <pc:sldMkLst>
          <pc:docMk/>
          <pc:sldMk cId="684731298" sldId="460"/>
        </pc:sldMkLst>
      </pc:sldChg>
      <pc:sldChg chg="del">
        <pc:chgData name="Michael Brown" userId="6f8c0f671a65111d" providerId="LiveId" clId="{6FE939BD-7D38-43B7-B6F6-95AB3B4962A2}" dt="2024-07-22T20:29:50.090" v="0" actId="2696"/>
        <pc:sldMkLst>
          <pc:docMk/>
          <pc:sldMk cId="1292704576" sldId="463"/>
        </pc:sldMkLst>
      </pc:sldChg>
      <pc:sldChg chg="del">
        <pc:chgData name="Michael Brown" userId="6f8c0f671a65111d" providerId="LiveId" clId="{6FE939BD-7D38-43B7-B6F6-95AB3B4962A2}" dt="2024-07-22T20:29:50.090" v="0" actId="2696"/>
        <pc:sldMkLst>
          <pc:docMk/>
          <pc:sldMk cId="2724407514" sldId="469"/>
        </pc:sldMkLst>
      </pc:sldChg>
      <pc:sldChg chg="del">
        <pc:chgData name="Michael Brown" userId="6f8c0f671a65111d" providerId="LiveId" clId="{6FE939BD-7D38-43B7-B6F6-95AB3B4962A2}" dt="2024-07-22T20:29:50.090" v="0" actId="2696"/>
        <pc:sldMkLst>
          <pc:docMk/>
          <pc:sldMk cId="3214157758" sldId="474"/>
        </pc:sldMkLst>
      </pc:sldChg>
      <pc:sldChg chg="del">
        <pc:chgData name="Michael Brown" userId="6f8c0f671a65111d" providerId="LiveId" clId="{6FE939BD-7D38-43B7-B6F6-95AB3B4962A2}" dt="2024-07-22T20:29:50.090" v="0" actId="2696"/>
        <pc:sldMkLst>
          <pc:docMk/>
          <pc:sldMk cId="1570322766" sldId="475"/>
        </pc:sldMkLst>
      </pc:sldChg>
      <pc:sldChg chg="del">
        <pc:chgData name="Michael Brown" userId="6f8c0f671a65111d" providerId="LiveId" clId="{6FE939BD-7D38-43B7-B6F6-95AB3B4962A2}" dt="2024-07-22T20:29:50.090" v="0" actId="2696"/>
        <pc:sldMkLst>
          <pc:docMk/>
          <pc:sldMk cId="1377796212" sldId="477"/>
        </pc:sldMkLst>
      </pc:sldChg>
      <pc:sldChg chg="del">
        <pc:chgData name="Michael Brown" userId="6f8c0f671a65111d" providerId="LiveId" clId="{6FE939BD-7D38-43B7-B6F6-95AB3B4962A2}" dt="2024-07-22T20:29:50.090" v="0" actId="2696"/>
        <pc:sldMkLst>
          <pc:docMk/>
          <pc:sldMk cId="3864884455" sldId="479"/>
        </pc:sldMkLst>
      </pc:sldChg>
      <pc:sldChg chg="del">
        <pc:chgData name="Michael Brown" userId="6f8c0f671a65111d" providerId="LiveId" clId="{6FE939BD-7D38-43B7-B6F6-95AB3B4962A2}" dt="2024-07-22T20:29:50.090" v="0" actId="2696"/>
        <pc:sldMkLst>
          <pc:docMk/>
          <pc:sldMk cId="3635154821" sldId="480"/>
        </pc:sldMkLst>
      </pc:sldChg>
      <pc:sldChg chg="del">
        <pc:chgData name="Michael Brown" userId="6f8c0f671a65111d" providerId="LiveId" clId="{6FE939BD-7D38-43B7-B6F6-95AB3B4962A2}" dt="2024-07-22T20:29:50.090" v="0" actId="2696"/>
        <pc:sldMkLst>
          <pc:docMk/>
          <pc:sldMk cId="79231628" sldId="481"/>
        </pc:sldMkLst>
      </pc:sldChg>
      <pc:sldChg chg="del">
        <pc:chgData name="Michael Brown" userId="6f8c0f671a65111d" providerId="LiveId" clId="{6FE939BD-7D38-43B7-B6F6-95AB3B4962A2}" dt="2024-07-22T20:29:50.090" v="0" actId="2696"/>
        <pc:sldMkLst>
          <pc:docMk/>
          <pc:sldMk cId="4217909018" sldId="483"/>
        </pc:sldMkLst>
      </pc:sldChg>
      <pc:sldChg chg="del">
        <pc:chgData name="Michael Brown" userId="6f8c0f671a65111d" providerId="LiveId" clId="{6FE939BD-7D38-43B7-B6F6-95AB3B4962A2}" dt="2024-07-22T20:29:50.090" v="0" actId="2696"/>
        <pc:sldMkLst>
          <pc:docMk/>
          <pc:sldMk cId="4098141696" sldId="487"/>
        </pc:sldMkLst>
      </pc:sldChg>
      <pc:sldChg chg="del">
        <pc:chgData name="Michael Brown" userId="6f8c0f671a65111d" providerId="LiveId" clId="{6FE939BD-7D38-43B7-B6F6-95AB3B4962A2}" dt="2024-07-22T20:29:50.090" v="0" actId="2696"/>
        <pc:sldMkLst>
          <pc:docMk/>
          <pc:sldMk cId="2144364546" sldId="488"/>
        </pc:sldMkLst>
      </pc:sldChg>
      <pc:sldChg chg="del">
        <pc:chgData name="Michael Brown" userId="6f8c0f671a65111d" providerId="LiveId" clId="{6FE939BD-7D38-43B7-B6F6-95AB3B4962A2}" dt="2024-07-22T20:29:50.090" v="0" actId="2696"/>
        <pc:sldMkLst>
          <pc:docMk/>
          <pc:sldMk cId="3696279066" sldId="509"/>
        </pc:sldMkLst>
      </pc:sldChg>
      <pc:sldChg chg="del">
        <pc:chgData name="Michael Brown" userId="6f8c0f671a65111d" providerId="LiveId" clId="{6FE939BD-7D38-43B7-B6F6-95AB3B4962A2}" dt="2024-07-22T20:29:50.090" v="0" actId="2696"/>
        <pc:sldMkLst>
          <pc:docMk/>
          <pc:sldMk cId="1016369026" sldId="521"/>
        </pc:sldMkLst>
      </pc:sldChg>
      <pc:sldChg chg="del">
        <pc:chgData name="Michael Brown" userId="6f8c0f671a65111d" providerId="LiveId" clId="{6FE939BD-7D38-43B7-B6F6-95AB3B4962A2}" dt="2024-07-22T20:29:50.090" v="0" actId="2696"/>
        <pc:sldMkLst>
          <pc:docMk/>
          <pc:sldMk cId="3218256012" sldId="522"/>
        </pc:sldMkLst>
      </pc:sldChg>
      <pc:sldChg chg="del">
        <pc:chgData name="Michael Brown" userId="6f8c0f671a65111d" providerId="LiveId" clId="{6FE939BD-7D38-43B7-B6F6-95AB3B4962A2}" dt="2024-07-22T20:29:50.090" v="0" actId="2696"/>
        <pc:sldMkLst>
          <pc:docMk/>
          <pc:sldMk cId="990656634" sldId="523"/>
        </pc:sldMkLst>
      </pc:sldChg>
      <pc:sldChg chg="del">
        <pc:chgData name="Michael Brown" userId="6f8c0f671a65111d" providerId="LiveId" clId="{6FE939BD-7D38-43B7-B6F6-95AB3B4962A2}" dt="2024-07-22T20:29:50.090" v="0" actId="2696"/>
        <pc:sldMkLst>
          <pc:docMk/>
          <pc:sldMk cId="1641721910" sldId="527"/>
        </pc:sldMkLst>
      </pc:sldChg>
      <pc:sldChg chg="del">
        <pc:chgData name="Michael Brown" userId="6f8c0f671a65111d" providerId="LiveId" clId="{6FE939BD-7D38-43B7-B6F6-95AB3B4962A2}" dt="2024-07-22T20:29:50.090" v="0" actId="2696"/>
        <pc:sldMkLst>
          <pc:docMk/>
          <pc:sldMk cId="1770092667" sldId="545"/>
        </pc:sldMkLst>
      </pc:sldChg>
      <pc:sldChg chg="del">
        <pc:chgData name="Michael Brown" userId="6f8c0f671a65111d" providerId="LiveId" clId="{6FE939BD-7D38-43B7-B6F6-95AB3B4962A2}" dt="2024-07-22T20:29:50.090" v="0" actId="2696"/>
        <pc:sldMkLst>
          <pc:docMk/>
          <pc:sldMk cId="4124812565" sldId="546"/>
        </pc:sldMkLst>
      </pc:sldChg>
      <pc:sldChg chg="del">
        <pc:chgData name="Michael Brown" userId="6f8c0f671a65111d" providerId="LiveId" clId="{6FE939BD-7D38-43B7-B6F6-95AB3B4962A2}" dt="2024-07-22T20:29:50.090" v="0" actId="2696"/>
        <pc:sldMkLst>
          <pc:docMk/>
          <pc:sldMk cId="568520709" sldId="547"/>
        </pc:sldMkLst>
      </pc:sldChg>
      <pc:sldChg chg="del">
        <pc:chgData name="Michael Brown" userId="6f8c0f671a65111d" providerId="LiveId" clId="{6FE939BD-7D38-43B7-B6F6-95AB3B4962A2}" dt="2024-07-22T20:29:50.090" v="0" actId="2696"/>
        <pc:sldMkLst>
          <pc:docMk/>
          <pc:sldMk cId="2172173486" sldId="1265"/>
        </pc:sldMkLst>
      </pc:sldChg>
      <pc:sldChg chg="del">
        <pc:chgData name="Michael Brown" userId="6f8c0f671a65111d" providerId="LiveId" clId="{6FE939BD-7D38-43B7-B6F6-95AB3B4962A2}" dt="2024-07-22T20:29:50.090" v="0" actId="2696"/>
        <pc:sldMkLst>
          <pc:docMk/>
          <pc:sldMk cId="3299087352" sldId="1267"/>
        </pc:sldMkLst>
      </pc:sldChg>
      <pc:sldChg chg="del">
        <pc:chgData name="Michael Brown" userId="6f8c0f671a65111d" providerId="LiveId" clId="{6FE939BD-7D38-43B7-B6F6-95AB3B4962A2}" dt="2024-07-22T20:29:50.090" v="0" actId="2696"/>
        <pc:sldMkLst>
          <pc:docMk/>
          <pc:sldMk cId="764813145" sldId="1268"/>
        </pc:sldMkLst>
      </pc:sldChg>
      <pc:sldChg chg="del">
        <pc:chgData name="Michael Brown" userId="6f8c0f671a65111d" providerId="LiveId" clId="{6FE939BD-7D38-43B7-B6F6-95AB3B4962A2}" dt="2024-07-22T20:29:50.090" v="0" actId="2696"/>
        <pc:sldMkLst>
          <pc:docMk/>
          <pc:sldMk cId="1077176106" sldId="1270"/>
        </pc:sldMkLst>
      </pc:sldChg>
      <pc:sldChg chg="del">
        <pc:chgData name="Michael Brown" userId="6f8c0f671a65111d" providerId="LiveId" clId="{6FE939BD-7D38-43B7-B6F6-95AB3B4962A2}" dt="2024-07-22T20:29:50.090" v="0" actId="2696"/>
        <pc:sldMkLst>
          <pc:docMk/>
          <pc:sldMk cId="2572348632" sldId="1271"/>
        </pc:sldMkLst>
      </pc:sldChg>
      <pc:sldChg chg="del">
        <pc:chgData name="Michael Brown" userId="6f8c0f671a65111d" providerId="LiveId" clId="{6FE939BD-7D38-43B7-B6F6-95AB3B4962A2}" dt="2024-07-22T20:29:50.090" v="0" actId="2696"/>
        <pc:sldMkLst>
          <pc:docMk/>
          <pc:sldMk cId="0" sldId="3618"/>
        </pc:sldMkLst>
      </pc:sldChg>
      <pc:sldChg chg="del">
        <pc:chgData name="Michael Brown" userId="6f8c0f671a65111d" providerId="LiveId" clId="{6FE939BD-7D38-43B7-B6F6-95AB3B4962A2}" dt="2024-07-22T20:29:50.090" v="0" actId="2696"/>
        <pc:sldMkLst>
          <pc:docMk/>
          <pc:sldMk cId="4208318451" sldId="3624"/>
        </pc:sldMkLst>
      </pc:sldChg>
      <pc:sldChg chg="del">
        <pc:chgData name="Michael Brown" userId="6f8c0f671a65111d" providerId="LiveId" clId="{6FE939BD-7D38-43B7-B6F6-95AB3B4962A2}" dt="2024-07-22T20:29:50.090" v="0" actId="2696"/>
        <pc:sldMkLst>
          <pc:docMk/>
          <pc:sldMk cId="2372730091" sldId="3625"/>
        </pc:sldMkLst>
      </pc:sldChg>
      <pc:sldChg chg="del">
        <pc:chgData name="Michael Brown" userId="6f8c0f671a65111d" providerId="LiveId" clId="{6FE939BD-7D38-43B7-B6F6-95AB3B4962A2}" dt="2024-07-22T20:29:50.090" v="0" actId="2696"/>
        <pc:sldMkLst>
          <pc:docMk/>
          <pc:sldMk cId="617096590" sldId="3627"/>
        </pc:sldMkLst>
      </pc:sldChg>
      <pc:sldChg chg="del">
        <pc:chgData name="Michael Brown" userId="6f8c0f671a65111d" providerId="LiveId" clId="{6FE939BD-7D38-43B7-B6F6-95AB3B4962A2}" dt="2024-07-22T20:29:50.090" v="0" actId="2696"/>
        <pc:sldMkLst>
          <pc:docMk/>
          <pc:sldMk cId="207589774" sldId="3629"/>
        </pc:sldMkLst>
      </pc:sldChg>
      <pc:sldChg chg="del">
        <pc:chgData name="Michael Brown" userId="6f8c0f671a65111d" providerId="LiveId" clId="{6FE939BD-7D38-43B7-B6F6-95AB3B4962A2}" dt="2024-07-22T20:29:50.090" v="0" actId="2696"/>
        <pc:sldMkLst>
          <pc:docMk/>
          <pc:sldMk cId="3396324996" sldId="3633"/>
        </pc:sldMkLst>
      </pc:sldChg>
      <pc:sldChg chg="del">
        <pc:chgData name="Michael Brown" userId="6f8c0f671a65111d" providerId="LiveId" clId="{6FE939BD-7D38-43B7-B6F6-95AB3B4962A2}" dt="2024-07-22T20:29:50.090" v="0" actId="2696"/>
        <pc:sldMkLst>
          <pc:docMk/>
          <pc:sldMk cId="3144777166" sldId="3636"/>
        </pc:sldMkLst>
      </pc:sldChg>
      <pc:sldChg chg="del">
        <pc:chgData name="Michael Brown" userId="6f8c0f671a65111d" providerId="LiveId" clId="{6FE939BD-7D38-43B7-B6F6-95AB3B4962A2}" dt="2024-07-22T20:29:50.090" v="0" actId="2696"/>
        <pc:sldMkLst>
          <pc:docMk/>
          <pc:sldMk cId="2290294270" sldId="3637"/>
        </pc:sldMkLst>
      </pc:sldChg>
      <pc:sldChg chg="del">
        <pc:chgData name="Michael Brown" userId="6f8c0f671a65111d" providerId="LiveId" clId="{6FE939BD-7D38-43B7-B6F6-95AB3B4962A2}" dt="2024-07-22T20:29:50.090" v="0" actId="2696"/>
        <pc:sldMkLst>
          <pc:docMk/>
          <pc:sldMk cId="1834740141" sldId="3638"/>
        </pc:sldMkLst>
      </pc:sldChg>
      <pc:sldChg chg="del">
        <pc:chgData name="Michael Brown" userId="6f8c0f671a65111d" providerId="LiveId" clId="{6FE939BD-7D38-43B7-B6F6-95AB3B4962A2}" dt="2024-07-22T20:29:50.090" v="0" actId="2696"/>
        <pc:sldMkLst>
          <pc:docMk/>
          <pc:sldMk cId="3694000798" sldId="3642"/>
        </pc:sldMkLst>
      </pc:sldChg>
      <pc:sldChg chg="del">
        <pc:chgData name="Michael Brown" userId="6f8c0f671a65111d" providerId="LiveId" clId="{6FE939BD-7D38-43B7-B6F6-95AB3B4962A2}" dt="2024-07-22T20:29:50.090" v="0" actId="2696"/>
        <pc:sldMkLst>
          <pc:docMk/>
          <pc:sldMk cId="3761594188" sldId="3643"/>
        </pc:sldMkLst>
      </pc:sldChg>
      <pc:sldChg chg="del">
        <pc:chgData name="Michael Brown" userId="6f8c0f671a65111d" providerId="LiveId" clId="{6FE939BD-7D38-43B7-B6F6-95AB3B4962A2}" dt="2024-07-22T20:29:50.090" v="0" actId="2696"/>
        <pc:sldMkLst>
          <pc:docMk/>
          <pc:sldMk cId="3069728152" sldId="3644"/>
        </pc:sldMkLst>
      </pc:sldChg>
      <pc:sldChg chg="del">
        <pc:chgData name="Michael Brown" userId="6f8c0f671a65111d" providerId="LiveId" clId="{6FE939BD-7D38-43B7-B6F6-95AB3B4962A2}" dt="2024-07-22T20:29:50.090" v="0" actId="2696"/>
        <pc:sldMkLst>
          <pc:docMk/>
          <pc:sldMk cId="1266679264" sldId="3645"/>
        </pc:sldMkLst>
      </pc:sldChg>
      <pc:sldChg chg="del">
        <pc:chgData name="Michael Brown" userId="6f8c0f671a65111d" providerId="LiveId" clId="{6FE939BD-7D38-43B7-B6F6-95AB3B4962A2}" dt="2024-07-22T20:29:50.090" v="0" actId="2696"/>
        <pc:sldMkLst>
          <pc:docMk/>
          <pc:sldMk cId="3847135224" sldId="3646"/>
        </pc:sldMkLst>
      </pc:sldChg>
      <pc:sldMasterChg chg="delSldLayout">
        <pc:chgData name="Michael Brown" userId="6f8c0f671a65111d" providerId="LiveId" clId="{6FE939BD-7D38-43B7-B6F6-95AB3B4962A2}" dt="2024-07-22T20:29:50.090" v="0" actId="2696"/>
        <pc:sldMasterMkLst>
          <pc:docMk/>
          <pc:sldMasterMk cId="1339548529" sldId="2147483648"/>
        </pc:sldMasterMkLst>
        <pc:sldLayoutChg chg="del">
          <pc:chgData name="Michael Brown" userId="6f8c0f671a65111d" providerId="LiveId" clId="{6FE939BD-7D38-43B7-B6F6-95AB3B4962A2}" dt="2024-07-22T20:29:50.090" v="0" actId="2696"/>
          <pc:sldLayoutMkLst>
            <pc:docMk/>
            <pc:sldMasterMk cId="1339548529" sldId="2147483648"/>
            <pc:sldLayoutMk cId="2874025743" sldId="2147483661"/>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3394439945" sldId="2147483662"/>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657028743" sldId="2147483663"/>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1593334652" sldId="2147483664"/>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1143243365" sldId="2147483665"/>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16903226" sldId="2147483666"/>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625248565" sldId="2147483667"/>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4091745418" sldId="2147483668"/>
          </pc:sldLayoutMkLst>
        </pc:sldLayoutChg>
        <pc:sldLayoutChg chg="del">
          <pc:chgData name="Michael Brown" userId="6f8c0f671a65111d" providerId="LiveId" clId="{6FE939BD-7D38-43B7-B6F6-95AB3B4962A2}" dt="2024-07-22T20:29:50.090" v="0" actId="2696"/>
          <pc:sldLayoutMkLst>
            <pc:docMk/>
            <pc:sldMasterMk cId="1339548529" sldId="2147483648"/>
            <pc:sldLayoutMk cId="1418729311" sldId="2147483669"/>
          </pc:sldLayoutMkLst>
        </pc:sldLayoutChg>
      </pc:sldMasterChg>
    </pc:docChg>
  </pc:docChgLst>
</pc:chgInfo>
</file>

<file path=ppt/comments/modernComment_476_3E5BD94E.xml><?xml version="1.0" encoding="utf-8"?>
<p188:cmLst xmlns:a="http://schemas.openxmlformats.org/drawingml/2006/main" xmlns:r="http://schemas.openxmlformats.org/officeDocument/2006/relationships" xmlns:p188="http://schemas.microsoft.com/office/powerpoint/2018/8/main">
  <p188:cm id="{841DE9FC-03B6-4873-BDF9-468C67A80EE6}" authorId="{37F6DEE2-CA91-B06D-CEC7-E7AACD3DB73E}" status="resolved" created="2024-07-15T16:17:42.562" complete="100000">
    <pc:sldMkLst xmlns:pc="http://schemas.microsoft.com/office/powerpoint/2013/main/command">
      <pc:docMk/>
      <pc:sldMk cId="1046206798" sldId="1142"/>
    </pc:sldMkLst>
    <p188:replyLst>
      <p188:reply id="{8A1D3564-B695-4719-92C5-E33F68F424C1}" authorId="{A2E806F3-6615-7F80-9567-E43D5ABD97CF}" created="2024-07-15T19:35:20.738">
        <p188:txBody>
          <a:bodyPr/>
          <a:lstStyle/>
          <a:p>
            <a:r>
              <a:rPr lang="en-US"/>
              <a:t>I'd say let's get rid of slide 3 and I'll walk through each priority relatively quickly</a:t>
            </a:r>
          </a:p>
        </p188:txBody>
        <p188:extLst>
          <p:ext xmlns:p="http://schemas.openxmlformats.org/presentationml/2006/main" uri="{57CB4572-C831-44C2-8A1C-0ADB6CCDFE69}">
            <p223:reactions xmlns:p223="http://schemas.microsoft.com/office/powerpoint/2022/03/main">
              <p223:rxn type="👍">
                <p223:instance time="2024-07-15T20:14:18.353" authorId="{37F6DEE2-CA91-B06D-CEC7-E7AACD3DB73E}"/>
              </p223:rxn>
            </p223:reactions>
          </p:ext>
        </p188:extLst>
      </p188:reply>
    </p188:replyLst>
    <p188:txBody>
      <a:bodyPr/>
      <a:lstStyle/>
      <a:p>
        <a:r>
          <a:rPr lang="en-US"/>
          <a:t>Another option: we can reduce the slides and just keep slide 3 up while you walk through changes.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DCEC3D-6CB1-4E37-A05F-6DF6F58D2194}" type="datetimeFigureOut">
              <a:rPr lang="en-US" smtClean="0"/>
              <a:t>7/22/2024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51C3E35-8D13-4154-812C-FE6244EA9926}" type="slidenum">
              <a:rPr lang="en-US" smtClean="0"/>
              <a:t>‹#›</a:t>
            </a:fld>
            <a:endParaRPr lang="en-US"/>
          </a:p>
        </p:txBody>
      </p:sp>
    </p:spTree>
    <p:extLst>
      <p:ext uri="{BB962C8B-B14F-4D97-AF65-F5344CB8AC3E}">
        <p14:creationId xmlns:p14="http://schemas.microsoft.com/office/powerpoint/2010/main" val="24663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07000"/>
              </a:lnSpc>
              <a:spcAft>
                <a:spcPts val="815"/>
              </a:spcAft>
              <a:defRPr/>
            </a:pPr>
            <a:r>
              <a:rPr lang="en-US" sz="1800"/>
              <a:t>This is an exciting time for our strategic plan, as we are closing out our first five-year planning cycle, and beginning the next. It is a great time to reflect on what we have accomplished, what we would like to enhance, and how our strategic plan connects back to operations of this organization. </a:t>
            </a:r>
          </a:p>
          <a:p>
            <a:pPr>
              <a:lnSpc>
                <a:spcPct val="107000"/>
              </a:lnSpc>
              <a:spcAft>
                <a:spcPts val="815"/>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As we work together to build a stronger world, Rotary’s Action Plan — our strategic plan — is leading our organization to form more meaningful connections and make a more sustainable difference through service. Using the plan’s four priorities as a guide, we’re fulfilling the vision of Rotary International and The Rotary Foundation: creating healthy clubs, providing engaging experiences for all, and uniting people to take action with us to create lasting change.</a:t>
            </a:r>
          </a:p>
          <a:p>
            <a:pPr>
              <a:lnSpc>
                <a:spcPct val="107000"/>
              </a:lnSpc>
              <a:spcAft>
                <a:spcPts val="815"/>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1C3E35-8D13-4154-812C-FE6244EA9926}" type="slidenum">
              <a:rPr lang="en-US" smtClean="0"/>
              <a:t>1</a:t>
            </a:fld>
            <a:endParaRPr lang="en-US"/>
          </a:p>
        </p:txBody>
      </p:sp>
    </p:spTree>
    <p:extLst>
      <p:ext uri="{BB962C8B-B14F-4D97-AF65-F5344CB8AC3E}">
        <p14:creationId xmlns:p14="http://schemas.microsoft.com/office/powerpoint/2010/main" val="160048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994367-1A03-4F7B-B9DD-A29F3A141EF6}" type="slidenum">
              <a:rPr lang="en-US" smtClean="0"/>
              <a:t>10</a:t>
            </a:fld>
            <a:endParaRPr lang="en-US"/>
          </a:p>
        </p:txBody>
      </p:sp>
    </p:spTree>
    <p:extLst>
      <p:ext uri="{BB962C8B-B14F-4D97-AF65-F5344CB8AC3E}">
        <p14:creationId xmlns:p14="http://schemas.microsoft.com/office/powerpoint/2010/main" val="186455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a:t>
            </a:r>
            <a:r>
              <a:rPr lang="en-US">
                <a:latin typeface="Calibri"/>
                <a:ea typeface="Calibri" panose="020F0502020204030204" pitchFamily="34" charset="0"/>
                <a:cs typeface="Calibri"/>
              </a:rPr>
              <a:t>three objectives under impact were left as is. You’ll see they currently read: </a:t>
            </a:r>
            <a:endParaRPr lang="en-US"/>
          </a:p>
          <a:p>
            <a:pPr>
              <a:defRPr/>
            </a:pPr>
            <a:endParaRPr lang="en-US">
              <a:latin typeface="Calibri"/>
              <a:ea typeface="Calibri" panose="020F0502020204030204" pitchFamily="34" charset="0"/>
              <a:cs typeface="Calibri"/>
            </a:endParaRPr>
          </a:p>
          <a:p>
            <a:pPr>
              <a:defRPr/>
            </a:pPr>
            <a:r>
              <a:rPr lang="en-US">
                <a:latin typeface="Calibri"/>
                <a:ea typeface="Calibri" panose="020F0502020204030204" pitchFamily="34" charset="0"/>
                <a:cs typeface="Calibri"/>
              </a:rPr>
              <a:t>Eradicating Polio and leveraging the legacy, which means making sure that we continue to build the partnerships, infrastructure, and advocacy strengths that have come from the polio effort to apply those to all of our areas of focus</a:t>
            </a:r>
          </a:p>
          <a:p>
            <a:pPr>
              <a:defRPr/>
            </a:pPr>
            <a:r>
              <a:rPr lang="en-US">
                <a:latin typeface="Calibri"/>
                <a:ea typeface="Calibri" panose="020F0502020204030204" pitchFamily="34" charset="0"/>
                <a:cs typeface="Calibri"/>
              </a:rPr>
              <a:t>Focusing our programs and offerings to ensure that we are directing our resources towards those activities that are best driving our strategic priorities forward</a:t>
            </a:r>
          </a:p>
          <a:p>
            <a:pPr>
              <a:defRPr/>
            </a:pPr>
            <a:r>
              <a:rPr lang="en-US">
                <a:latin typeface="Calibri"/>
                <a:ea typeface="Calibri" panose="020F0502020204030204" pitchFamily="34" charset="0"/>
                <a:cs typeface="Calibri"/>
              </a:rPr>
              <a:t>And improving our ability to achieve and measure impact so that we can understand and tell the full story of Rotary's positive effects on communities</a:t>
            </a:r>
          </a:p>
          <a:p>
            <a:pPr>
              <a:defRPr/>
            </a:pPr>
            <a:endParaRPr lang="en-US">
              <a:cs typeface="Calibri" panose="020F0502020204030204"/>
            </a:endParaRPr>
          </a:p>
          <a:p>
            <a:pPr>
              <a:defRPr/>
            </a:pPr>
            <a:r>
              <a:rPr lang="en-US">
                <a:cs typeface="Calibri" panose="020F0502020204030204"/>
              </a:rPr>
              <a:t>None of these were updated at the last board meetings as the research showed no need for changes.</a:t>
            </a:r>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2</a:t>
            </a:fld>
            <a:endParaRPr lang="en-US"/>
          </a:p>
        </p:txBody>
      </p:sp>
    </p:spTree>
    <p:extLst>
      <p:ext uri="{BB962C8B-B14F-4D97-AF65-F5344CB8AC3E}">
        <p14:creationId xmlns:p14="http://schemas.microsoft.com/office/powerpoint/2010/main" val="241675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alibri"/>
                <a:cs typeface="Calibri"/>
              </a:rPr>
              <a:t>Reach is about </a:t>
            </a:r>
            <a:r>
              <a:rPr lang="en-US" b="1" dirty="0">
                <a:solidFill>
                  <a:srgbClr val="000000"/>
                </a:solidFill>
                <a:latin typeface="Calibri"/>
                <a:cs typeface="Calibri"/>
              </a:rPr>
              <a:t>growth of the organization</a:t>
            </a:r>
            <a:r>
              <a:rPr lang="en-US" dirty="0">
                <a:solidFill>
                  <a:srgbClr val="000000"/>
                </a:solidFill>
                <a:latin typeface="Calibri"/>
                <a:cs typeface="Calibri"/>
              </a:rPr>
              <a:t>, but also </a:t>
            </a:r>
            <a:r>
              <a:rPr lang="en-US" b="1" dirty="0">
                <a:solidFill>
                  <a:srgbClr val="000000"/>
                </a:solidFill>
                <a:latin typeface="Calibri"/>
                <a:cs typeface="Calibri"/>
              </a:rPr>
              <a:t>thoughtful growth, of both members and participants, of reaching new and diverse audiences and partners,</a:t>
            </a:r>
            <a:r>
              <a:rPr lang="en-US" dirty="0">
                <a:solidFill>
                  <a:srgbClr val="000000"/>
                </a:solidFill>
                <a:latin typeface="Calibri"/>
                <a:cs typeface="Calibri"/>
              </a:rPr>
              <a:t> and improving understanding of our brand and impact.  </a:t>
            </a:r>
            <a:endParaRPr lang="en-US" dirty="0"/>
          </a:p>
          <a:p>
            <a:endParaRPr lang="en-US" dirty="0">
              <a:solidFill>
                <a:srgbClr val="000000"/>
              </a:solidFill>
              <a:latin typeface="Calibri"/>
              <a:cs typeface="Calibri"/>
            </a:endParaRPr>
          </a:p>
          <a:p>
            <a:r>
              <a:rPr lang="en-US" dirty="0">
                <a:solidFill>
                  <a:srgbClr val="000000"/>
                </a:solidFill>
                <a:latin typeface="Calibri"/>
                <a:ea typeface="Calibri"/>
                <a:cs typeface="Calibri"/>
              </a:rPr>
              <a:t>The objectives for reach also include finding new ways to engage people in Rotary beyond the traditional club model.</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Three objectives have altered language here. The first is creating new ways for participants to experience Rotary. Previously, this stated creating new channels into Rotary. This updated language is clearer and more accessible at the club level.</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Additionally, the third objective here used to state "Increase openness and appeal". Our recent research shows that there is an almost even split amongst both Rotarians and Rotaractors as to whether they prefer an invite only model or an open membership model. This is true of other club characteristics as well, prompting this change to increasing club flexibility.</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And the fourth objective has changed as well. The word "awareness" has been replaced by "understanding" as we see awareness has been increasing steadily over recent years, but understanding still has a long ways to go.</a:t>
            </a:r>
          </a:p>
          <a:p>
            <a:endParaRPr lang="en-US"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3</a:t>
            </a:fld>
            <a:endParaRPr lang="en-US"/>
          </a:p>
        </p:txBody>
      </p:sp>
    </p:spTree>
    <p:extLst>
      <p:ext uri="{BB962C8B-B14F-4D97-AF65-F5344CB8AC3E}">
        <p14:creationId xmlns:p14="http://schemas.microsoft.com/office/powerpoint/2010/main" val="15401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dirty="0">
                <a:solidFill>
                  <a:srgbClr val="000000"/>
                </a:solidFill>
                <a:latin typeface="Calibri"/>
                <a:cs typeface="Calibri"/>
              </a:rPr>
              <a:t>Enhancing participant engagement was identified as the </a:t>
            </a:r>
            <a:r>
              <a:rPr lang="en-US" b="1" dirty="0">
                <a:solidFill>
                  <a:srgbClr val="000000"/>
                </a:solidFill>
                <a:latin typeface="Calibri"/>
                <a:cs typeface="Calibri"/>
              </a:rPr>
              <a:t>single most important priority to our members in our research.</a:t>
            </a:r>
            <a:r>
              <a:rPr lang="en-US" dirty="0">
                <a:solidFill>
                  <a:srgbClr val="000000"/>
                </a:solidFill>
                <a:latin typeface="Calibri"/>
                <a:cs typeface="Calibri"/>
              </a:rPr>
              <a:t> We all know we </a:t>
            </a:r>
            <a:r>
              <a:rPr lang="en-US" b="1" dirty="0">
                <a:solidFill>
                  <a:srgbClr val="000000"/>
                </a:solidFill>
                <a:latin typeface="Calibri"/>
                <a:cs typeface="Calibri"/>
              </a:rPr>
              <a:t>lose around the same number of members</a:t>
            </a:r>
            <a:r>
              <a:rPr lang="en-US" dirty="0">
                <a:solidFill>
                  <a:srgbClr val="000000"/>
                </a:solidFill>
                <a:latin typeface="Calibri"/>
                <a:cs typeface="Calibri"/>
              </a:rPr>
              <a:t> each year that we gain, and that </a:t>
            </a:r>
            <a:r>
              <a:rPr lang="en-US" b="1" dirty="0">
                <a:solidFill>
                  <a:srgbClr val="000000"/>
                </a:solidFill>
                <a:latin typeface="Calibri"/>
                <a:cs typeface="Calibri"/>
              </a:rPr>
              <a:t>those that have unsatisfactory experiences can harm our brand</a:t>
            </a:r>
            <a:r>
              <a:rPr lang="en-US" dirty="0">
                <a:solidFill>
                  <a:srgbClr val="000000"/>
                </a:solidFill>
                <a:latin typeface="Calibri"/>
                <a:cs typeface="Calibri"/>
              </a:rPr>
              <a:t>. Meeting our participants </a:t>
            </a:r>
            <a:r>
              <a:rPr lang="en-US" b="1" dirty="0">
                <a:solidFill>
                  <a:srgbClr val="000000"/>
                </a:solidFill>
                <a:latin typeface="Calibri"/>
                <a:cs typeface="Calibri"/>
              </a:rPr>
              <a:t>where they are with what is most meaningful to them can drive member retention and broadened participation </a:t>
            </a:r>
            <a:r>
              <a:rPr lang="en-US" dirty="0">
                <a:solidFill>
                  <a:srgbClr val="000000"/>
                </a:solidFill>
                <a:latin typeface="Calibri"/>
                <a:cs typeface="Calibri"/>
              </a:rPr>
              <a:t>in Rotary as a whole. </a:t>
            </a:r>
            <a:endParaRPr lang="en-US" dirty="0"/>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The objectives for enhancing participant engagement include:</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Supporting clubs in finding the best ways to engage their members</a:t>
            </a:r>
          </a:p>
          <a:p>
            <a:r>
              <a:rPr lang="en-US" dirty="0">
                <a:solidFill>
                  <a:srgbClr val="000000"/>
                </a:solidFill>
                <a:latin typeface="Calibri"/>
                <a:ea typeface="Calibri"/>
                <a:cs typeface="Calibri"/>
              </a:rPr>
              <a:t>Understanding and supporting our participants at an individual level - this objective previously referenced a "participant-centered approach to deliver value". This new language provides more clarity and ability to implement for clubs.</a:t>
            </a:r>
          </a:p>
          <a:p>
            <a:r>
              <a:rPr lang="en-US" dirty="0">
                <a:solidFill>
                  <a:srgbClr val="000000"/>
                </a:solidFill>
                <a:latin typeface="Calibri"/>
                <a:ea typeface="Calibri"/>
                <a:cs typeface="Calibri"/>
              </a:rPr>
              <a:t>And offering what we heard loud and clear from Rotaractors and prospective members: new opportunities to connect personally and professionally as well as leadership development and skill building. This final objective has replaced "training" with "learning" to represent the larger organizational shift in how we reference our learning opportunities and events to be more outcomes based.</a:t>
            </a:r>
          </a:p>
          <a:p>
            <a:pPr fontAlgn="base"/>
            <a:endParaRPr lang="en-US"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4</a:t>
            </a:fld>
            <a:endParaRPr lang="en-US"/>
          </a:p>
        </p:txBody>
      </p:sp>
    </p:spTree>
    <p:extLst>
      <p:ext uri="{BB962C8B-B14F-4D97-AF65-F5344CB8AC3E}">
        <p14:creationId xmlns:p14="http://schemas.microsoft.com/office/powerpoint/2010/main" val="420901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defRPr/>
            </a:pPr>
            <a:r>
              <a:rPr lang="en-US">
                <a:solidFill>
                  <a:srgbClr val="000000"/>
                </a:solidFill>
                <a:latin typeface="Calibri"/>
                <a:cs typeface="Calibri"/>
              </a:rPr>
              <a:t>This priority was </a:t>
            </a:r>
            <a:r>
              <a:rPr lang="en-US" b="1">
                <a:solidFill>
                  <a:srgbClr val="000000"/>
                </a:solidFill>
                <a:latin typeface="Calibri"/>
                <a:cs typeface="Calibri"/>
              </a:rPr>
              <a:t>identified by our senior leaders in focus groups as the single most important priority for driving change forward</a:t>
            </a:r>
            <a:r>
              <a:rPr lang="en-US">
                <a:solidFill>
                  <a:srgbClr val="000000"/>
                </a:solidFill>
                <a:latin typeface="Calibri"/>
                <a:cs typeface="Calibri"/>
              </a:rPr>
              <a:t>. We all know that </a:t>
            </a:r>
            <a:r>
              <a:rPr lang="en-US" b="1">
                <a:solidFill>
                  <a:srgbClr val="000000"/>
                </a:solidFill>
                <a:latin typeface="Calibri"/>
                <a:cs typeface="Calibri"/>
              </a:rPr>
              <a:t>change can be slow</a:t>
            </a:r>
            <a:r>
              <a:rPr lang="en-US">
                <a:solidFill>
                  <a:srgbClr val="000000"/>
                </a:solidFill>
                <a:latin typeface="Calibri"/>
                <a:cs typeface="Calibri"/>
              </a:rPr>
              <a:t> at Rotary, and that is sometimes </a:t>
            </a:r>
            <a:r>
              <a:rPr lang="en-US" b="1">
                <a:solidFill>
                  <a:srgbClr val="000000"/>
                </a:solidFill>
                <a:latin typeface="Calibri"/>
                <a:cs typeface="Calibri"/>
              </a:rPr>
              <a:t>a function of our strengths such as offering many leadership opportunities</a:t>
            </a:r>
            <a:r>
              <a:rPr lang="en-US">
                <a:solidFill>
                  <a:srgbClr val="000000"/>
                </a:solidFill>
                <a:latin typeface="Calibri"/>
                <a:cs typeface="Calibri"/>
              </a:rPr>
              <a:t> for our highly engaged members resulting in turnover. But </a:t>
            </a:r>
            <a:r>
              <a:rPr lang="en-US" b="1">
                <a:solidFill>
                  <a:srgbClr val="000000"/>
                </a:solidFill>
                <a:latin typeface="Calibri"/>
                <a:cs typeface="Calibri"/>
              </a:rPr>
              <a:t>in many cases, there are ways to improve efficiency, be more nimble,</a:t>
            </a:r>
            <a:r>
              <a:rPr lang="en-US">
                <a:solidFill>
                  <a:srgbClr val="000000"/>
                </a:solidFill>
                <a:latin typeface="Calibri"/>
                <a:cs typeface="Calibri"/>
              </a:rPr>
              <a:t> and bring more diverse perspectives to our decision-making.  </a:t>
            </a:r>
            <a:endParaRPr lang="en-US">
              <a:solidFill>
                <a:prstClr val="black"/>
              </a:solidFill>
              <a:latin typeface="Calibri" panose="020F0502020204030204"/>
            </a:endParaRPr>
          </a:p>
          <a:p>
            <a:pPr defTabSz="931774">
              <a:defRPr/>
            </a:pPr>
            <a:endParaRPr lang="en-US">
              <a:solidFill>
                <a:srgbClr val="000000"/>
              </a:solidFill>
              <a:latin typeface="Calibri"/>
              <a:cs typeface="Calibri"/>
            </a:endParaRPr>
          </a:p>
          <a:p>
            <a:pPr>
              <a:defRPr/>
            </a:pPr>
            <a:r>
              <a:rPr lang="en-US">
                <a:cs typeface="Calibri"/>
              </a:rPr>
              <a:t>We also want to innovate and take educated risks in a world of rapid change. </a:t>
            </a:r>
          </a:p>
          <a:p>
            <a:pPr>
              <a:defRPr/>
            </a:pPr>
            <a:endParaRPr lang="en-US">
              <a:ea typeface="Calibri"/>
              <a:cs typeface="Calibri"/>
            </a:endParaRPr>
          </a:p>
          <a:p>
            <a:pPr>
              <a:defRPr/>
            </a:pPr>
            <a:r>
              <a:rPr lang="en-US">
                <a:ea typeface="Calibri"/>
                <a:cs typeface="Calibri"/>
              </a:rPr>
              <a:t>The third initiative here has been simplified from its previous version which stated "Review governance to foster", which was not as easy to understand and unnecessary to the point of the objective.</a:t>
            </a: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5</a:t>
            </a:fld>
            <a:endParaRPr lang="en-US"/>
          </a:p>
        </p:txBody>
      </p:sp>
    </p:spTree>
    <p:extLst>
      <p:ext uri="{BB962C8B-B14F-4D97-AF65-F5344CB8AC3E}">
        <p14:creationId xmlns:p14="http://schemas.microsoft.com/office/powerpoint/2010/main" val="344470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t>Recent Rotary research confirms that the single most important factor in membership satisfaction is the club experience.</a:t>
            </a:r>
          </a:p>
          <a:p>
            <a:pPr marL="174708" indent="-174708">
              <a:buFont typeface="Arial"/>
              <a:buChar char="•"/>
            </a:pPr>
            <a:r>
              <a:rPr lang="en-US"/>
              <a:t>Club Experience – meeting enjoyment, confidence in club leadership, personal growth opportunities, connections, meaningful service.</a:t>
            </a:r>
            <a:endParaRPr lang="en-US">
              <a:ea typeface="Calibri"/>
              <a:cs typeface="Calibri"/>
            </a:endParaRPr>
          </a:p>
          <a:p>
            <a:pPr marL="174708" indent="-174708">
              <a:buFont typeface="Arial"/>
              <a:buChar char="•"/>
            </a:pPr>
            <a:r>
              <a:rPr lang="en-US"/>
              <a:t>The Action Plan’s four strategic priorities directly connect to enhancing the five areas that make up the club experience.  Ie. Engage – personal growth opportunities, Impact – meaningful service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A09DD56B-B04A-4A98-83D2-8CCD25597AD2}"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12003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as a map guides people from where they are to their destination, </a:t>
            </a:r>
            <a:r>
              <a:rPr lang="en-US" b="1"/>
              <a:t>a strategic plan that’s based in action</a:t>
            </a:r>
            <a:r>
              <a:rPr lang="en-US"/>
              <a:t> guides an organization to its goals and, ultimately, its strategic vision. Rotary’s Action Plan, the long-term guide toward our vision of uniting people and taking action to create lasting change, was </a:t>
            </a:r>
            <a:r>
              <a:rPr lang="en-US" b="1"/>
              <a:t>developed from what you and your fellow members want Rotary to be</a:t>
            </a:r>
            <a:r>
              <a:rPr lang="en-US"/>
              <a:t>. In the same way, strategic planning helps </a:t>
            </a:r>
            <a:r>
              <a:rPr lang="en-US" b="1"/>
              <a:t>clubs move toward what members want from their Rotary experience</a:t>
            </a:r>
            <a:r>
              <a:rPr lang="en-US"/>
              <a:t>. It also acknowledges the </a:t>
            </a:r>
            <a:r>
              <a:rPr lang="en-US" b="1"/>
              <a:t>challenges that clubs face and helps address the underlying causes</a:t>
            </a:r>
            <a:r>
              <a:rPr lang="en-US"/>
              <a:t> of those issues. Our research has shown that </a:t>
            </a:r>
            <a:r>
              <a:rPr lang="en-US" b="1"/>
              <a:t>clubs that develop and follow strategic plans are stronger</a:t>
            </a:r>
            <a:r>
              <a:rPr lang="en-US"/>
              <a:t> than clubs that don’t, with members who are more satisfied and who </a:t>
            </a:r>
            <a:r>
              <a:rPr lang="en-US" b="1"/>
              <a:t>view their clubs and Rotary more positively overall</a:t>
            </a:r>
            <a:r>
              <a:rPr lang="en-US"/>
              <a:t>. Our Strategic Planning Guide, which is available on the Action Plan page on My Rotary, can help you </a:t>
            </a:r>
            <a:r>
              <a:rPr lang="en-US" b="1"/>
              <a:t>set long-term priorities, using the framework of the Action Plan</a:t>
            </a:r>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A09DD56B-B04A-4A98-83D2-8CCD25597AD2}"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1454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0D84-9456-4416-9FBA-D40B464619D6}" type="slidenum">
              <a:rPr lang="en-US" smtClean="0"/>
              <a:t>8</a:t>
            </a:fld>
            <a:endParaRPr lang="en-US"/>
          </a:p>
        </p:txBody>
      </p:sp>
    </p:spTree>
    <p:extLst>
      <p:ext uri="{BB962C8B-B14F-4D97-AF65-F5344CB8AC3E}">
        <p14:creationId xmlns:p14="http://schemas.microsoft.com/office/powerpoint/2010/main" val="293251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BA0D84-9456-4416-9FBA-D40B464619D6}" type="slidenum">
              <a:rPr lang="en-US" smtClean="0"/>
              <a:t>9</a:t>
            </a:fld>
            <a:endParaRPr lang="en-US"/>
          </a:p>
        </p:txBody>
      </p:sp>
    </p:spTree>
    <p:extLst>
      <p:ext uri="{BB962C8B-B14F-4D97-AF65-F5344CB8AC3E}">
        <p14:creationId xmlns:p14="http://schemas.microsoft.com/office/powerpoint/2010/main" val="41486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9E9B-C031-24FC-2B30-47327BAC8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87E9FE-BD56-99FC-16A5-11C88BC4F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738F8-01AB-FD37-89B7-1FE4538C2031}"/>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5" name="Footer Placeholder 4">
            <a:extLst>
              <a:ext uri="{FF2B5EF4-FFF2-40B4-BE49-F238E27FC236}">
                <a16:creationId xmlns:a16="http://schemas.microsoft.com/office/drawing/2014/main" id="{C3EE02BD-EA4D-99A3-9BE4-EF96655ED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D352A-E37F-58F8-6DCB-597E8A210930}"/>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364840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4618-5A70-1057-858F-9C4F3B795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AC1E19-EB4F-68E1-C218-88199F45A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D5879-8FC2-D738-5BF7-BF6E480BB7D5}"/>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5" name="Footer Placeholder 4">
            <a:extLst>
              <a:ext uri="{FF2B5EF4-FFF2-40B4-BE49-F238E27FC236}">
                <a16:creationId xmlns:a16="http://schemas.microsoft.com/office/drawing/2014/main" id="{C0404AF7-6ECC-7239-EEB8-E37F10F75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6DA7D-8DE4-54A9-A815-51C73D555F28}"/>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569777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AB138-EF32-38EB-ACCC-B2535CC93F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443846-AA4D-746E-E2A9-8D8663A08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2B34E-B3B5-9DBB-372E-87F630071B83}"/>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5" name="Footer Placeholder 4">
            <a:extLst>
              <a:ext uri="{FF2B5EF4-FFF2-40B4-BE49-F238E27FC236}">
                <a16:creationId xmlns:a16="http://schemas.microsoft.com/office/drawing/2014/main" id="{62E98A1E-3242-2F49-B3F0-65011240E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CB683-1B96-9CD5-895C-7ADEBE0050F6}"/>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79155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chemeClr val="bg1"/>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55816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1F05-B9B4-B8B7-CAD9-574B9F82B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A3F88A-D3E9-F495-77BA-BFAA439295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6CBF0-66E3-22A2-82AA-1A9AC622E61C}"/>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5" name="Footer Placeholder 4">
            <a:extLst>
              <a:ext uri="{FF2B5EF4-FFF2-40B4-BE49-F238E27FC236}">
                <a16:creationId xmlns:a16="http://schemas.microsoft.com/office/drawing/2014/main" id="{27B529C3-770B-5EDD-EF0E-49BABA78A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DFFB9-5D0D-99AB-0F21-9E40D7DA7852}"/>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37173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FE98-EA63-7BFB-8E36-795C2BBEB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DC0A78-F2FC-F1B2-487E-428616E014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D4464-FB26-32C2-6025-911A6CECA124}"/>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5" name="Footer Placeholder 4">
            <a:extLst>
              <a:ext uri="{FF2B5EF4-FFF2-40B4-BE49-F238E27FC236}">
                <a16:creationId xmlns:a16="http://schemas.microsoft.com/office/drawing/2014/main" id="{291E4616-15EA-B4E6-D49B-F18824B3E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F6C3C-3AA3-18AB-A246-8431B63AFDB1}"/>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626086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058-05EF-ED5A-DB4B-C12A57535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A3537-3A45-F26D-1260-C3BD6AE1C0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966D4-F7A8-06A2-94F0-6D5579B45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8E5EF6-D3BC-CEB6-1E96-E7E0E9AB3FD2}"/>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6" name="Footer Placeholder 5">
            <a:extLst>
              <a:ext uri="{FF2B5EF4-FFF2-40B4-BE49-F238E27FC236}">
                <a16:creationId xmlns:a16="http://schemas.microsoft.com/office/drawing/2014/main" id="{95F2B968-9E2B-7C81-68A9-A9AE49037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42D1C-07EE-CDA7-2484-54E8AA58543F}"/>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273737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F628-1C28-E39A-74F3-E8A2D890DD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C072D7-6396-766A-8611-6BCF01A6AB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26880B-331E-43E6-F465-5378F55A2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0B3067-D654-5983-C125-4307CA2BC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031072-9A34-3637-9119-1B4AAC861C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A4A401-C111-1918-96BE-D9FF04424142}"/>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8" name="Footer Placeholder 7">
            <a:extLst>
              <a:ext uri="{FF2B5EF4-FFF2-40B4-BE49-F238E27FC236}">
                <a16:creationId xmlns:a16="http://schemas.microsoft.com/office/drawing/2014/main" id="{CF3594AF-F2DF-321E-E190-1C7807C5EE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8FDE6-93E7-AE8E-4B9D-901FD3ACF7DC}"/>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291733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AAAE-9880-7E40-1486-7EC7B17E23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976C6E-E50B-8391-C7DA-0B524DB7C194}"/>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4" name="Footer Placeholder 3">
            <a:extLst>
              <a:ext uri="{FF2B5EF4-FFF2-40B4-BE49-F238E27FC236}">
                <a16:creationId xmlns:a16="http://schemas.microsoft.com/office/drawing/2014/main" id="{96799335-BA7F-B6A2-6AEB-761D11238B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B6F76-18CF-89D0-B215-FB67DBAE0A9A}"/>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188262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A4C46-C518-F2DE-FD2D-2BB65B46528C}"/>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3" name="Footer Placeholder 2">
            <a:extLst>
              <a:ext uri="{FF2B5EF4-FFF2-40B4-BE49-F238E27FC236}">
                <a16:creationId xmlns:a16="http://schemas.microsoft.com/office/drawing/2014/main" id="{07746E45-9F1E-BEB8-4C64-25F9A2A324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9FD3E-64CF-965A-4F74-C27C3B0A98AD}"/>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61648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0AC72-0427-9A1F-F397-5CD40B3E8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8F0EDF-B4D3-50C7-EEAD-AE2F7CA29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68C746-6DFB-7E7E-FDBE-1E82A7837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2A34D-BD01-145D-8791-F15EE95E0D88}"/>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6" name="Footer Placeholder 5">
            <a:extLst>
              <a:ext uri="{FF2B5EF4-FFF2-40B4-BE49-F238E27FC236}">
                <a16:creationId xmlns:a16="http://schemas.microsoft.com/office/drawing/2014/main" id="{05BBBBF4-2001-D5E2-E496-85763C00E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2BE43-6829-AE9E-2C13-5B789EF5BBE9}"/>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20244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EA17-88B6-8F35-850C-3FA1BDA411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D279E-7ABC-53D3-2B4E-DC5727116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0F5FA-84B4-1FC0-8ABB-2DC760309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1511C-2828-FF11-555E-3472BBD6D3A7}"/>
              </a:ext>
            </a:extLst>
          </p:cNvPr>
          <p:cNvSpPr>
            <a:spLocks noGrp="1"/>
          </p:cNvSpPr>
          <p:nvPr>
            <p:ph type="dt" sz="half" idx="10"/>
          </p:nvPr>
        </p:nvSpPr>
        <p:spPr/>
        <p:txBody>
          <a:bodyPr/>
          <a:lstStyle/>
          <a:p>
            <a:fld id="{6B7E0DE3-5D26-48C7-AC02-B767DD4E629D}" type="datetimeFigureOut">
              <a:rPr lang="en-US" smtClean="0"/>
              <a:t>7/22/2024</a:t>
            </a:fld>
            <a:endParaRPr lang="en-US"/>
          </a:p>
        </p:txBody>
      </p:sp>
      <p:sp>
        <p:nvSpPr>
          <p:cNvPr id="6" name="Footer Placeholder 5">
            <a:extLst>
              <a:ext uri="{FF2B5EF4-FFF2-40B4-BE49-F238E27FC236}">
                <a16:creationId xmlns:a16="http://schemas.microsoft.com/office/drawing/2014/main" id="{4500C8BA-FC59-BBCD-8AC8-F4AAC5213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94425-26AE-B2DA-F8EB-C9FB56EBDB72}"/>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115534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4A0BEB-C48B-0D56-046E-225496C65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E2928-40B6-98E4-9950-3E64427C7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00967-6A89-19E0-5075-C77533DC71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E0DE3-5D26-48C7-AC02-B767DD4E629D}" type="datetimeFigureOut">
              <a:rPr lang="en-US" smtClean="0"/>
              <a:t>7/22/2024</a:t>
            </a:fld>
            <a:endParaRPr lang="en-US"/>
          </a:p>
        </p:txBody>
      </p:sp>
      <p:sp>
        <p:nvSpPr>
          <p:cNvPr id="5" name="Footer Placeholder 4">
            <a:extLst>
              <a:ext uri="{FF2B5EF4-FFF2-40B4-BE49-F238E27FC236}">
                <a16:creationId xmlns:a16="http://schemas.microsoft.com/office/drawing/2014/main" id="{449F8B4A-9394-9E82-087C-234377D7A8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E111EC-CA25-8DF5-9D31-9FE0737C15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54C31-775C-4C64-A4BF-0606D2BBB8A9}" type="slidenum">
              <a:rPr lang="en-US" smtClean="0"/>
              <a:t>‹#›</a:t>
            </a:fld>
            <a:endParaRPr lang="en-US"/>
          </a:p>
        </p:txBody>
      </p:sp>
    </p:spTree>
    <p:extLst>
      <p:ext uri="{BB962C8B-B14F-4D97-AF65-F5344CB8AC3E}">
        <p14:creationId xmlns:p14="http://schemas.microsoft.com/office/powerpoint/2010/main" val="1339548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png"/><Relationship Id="rId4" Type="http://schemas.microsoft.com/office/2018/10/relationships/comments" Target="../comments/modernComment_476_3E5BD94E.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hyperlink" Target="https://my-cms.rotary.org/en/document/rotary-club-health-check" TargetMode="External"/><Relationship Id="rId13" Type="http://schemas.openxmlformats.org/officeDocument/2006/relationships/hyperlink" Target="https://my.rotary.org/en/document/what-clubs-can-do-flyer" TargetMode="External"/><Relationship Id="rId18" Type="http://schemas.openxmlformats.org/officeDocument/2006/relationships/hyperlink" Target="https://my-cms.rotary.org/en/document/enhance-participant-engagement-white-paper" TargetMode="External"/><Relationship Id="rId3" Type="http://schemas.openxmlformats.org/officeDocument/2006/relationships/notesSlide" Target="../notesSlides/notesSlide9.xml"/><Relationship Id="rId21" Type="http://schemas.openxmlformats.org/officeDocument/2006/relationships/hyperlink" Target="https://rotary.qualtrics.com/jfe/form/SV_1CfOzMtSmIQSHZk" TargetMode="External"/><Relationship Id="rId7" Type="http://schemas.openxmlformats.org/officeDocument/2006/relationships/image" Target="../media/image3.png"/><Relationship Id="rId12" Type="http://schemas.openxmlformats.org/officeDocument/2006/relationships/hyperlink" Target="https://my.rotary.org/en/document/action-plan-presentation" TargetMode="External"/><Relationship Id="rId17" Type="http://schemas.openxmlformats.org/officeDocument/2006/relationships/hyperlink" Target="https://my-cms.rotary.org/en/document/expand-our-reach-white-paper" TargetMode="External"/><Relationship Id="rId2" Type="http://schemas.openxmlformats.org/officeDocument/2006/relationships/slideLayout" Target="../slideLayouts/slideLayout7.xml"/><Relationship Id="rId16" Type="http://schemas.openxmlformats.org/officeDocument/2006/relationships/hyperlink" Target="https://my-cms.rotary.org/en/document/increase-our-impact-white-paper" TargetMode="External"/><Relationship Id="rId20" Type="http://schemas.openxmlformats.org/officeDocument/2006/relationships/hyperlink" Target="https://my.rotary.org/en/document/strategic-planning-guide" TargetMode="External"/><Relationship Id="rId1" Type="http://schemas.openxmlformats.org/officeDocument/2006/relationships/tags" Target="../tags/tag10.xml"/><Relationship Id="rId6" Type="http://schemas.openxmlformats.org/officeDocument/2006/relationships/image" Target="../media/image5.png"/><Relationship Id="rId11" Type="http://schemas.openxmlformats.org/officeDocument/2006/relationships/hyperlink" Target="https://my.rotary.org/en/document/action-plan-flyer" TargetMode="External"/><Relationship Id="rId5" Type="http://schemas.openxmlformats.org/officeDocument/2006/relationships/image" Target="../media/image2.png"/><Relationship Id="rId15" Type="http://schemas.openxmlformats.org/officeDocument/2006/relationships/hyperlink" Target="https://rotary.qualtrics.com/jfe/form/SV_0psymWP7iFWa6MK" TargetMode="External"/><Relationship Id="rId23" Type="http://schemas.openxmlformats.org/officeDocument/2006/relationships/hyperlink" Target="https://my.rotary.org/en/document/action-plan-communication-guide" TargetMode="External"/><Relationship Id="rId10" Type="http://schemas.openxmlformats.org/officeDocument/2006/relationships/hyperlink" Target="https://my-cms.rotary.org/en/document/what-makes-up-the-club-experience" TargetMode="External"/><Relationship Id="rId19" Type="http://schemas.openxmlformats.org/officeDocument/2006/relationships/hyperlink" Target="https://my-cms.rotary.org/en/document/increase-our-ability-adapt-white-paper" TargetMode="External"/><Relationship Id="rId4" Type="http://schemas.openxmlformats.org/officeDocument/2006/relationships/image" Target="../media/image4.png"/><Relationship Id="rId9" Type="http://schemas.openxmlformats.org/officeDocument/2006/relationships/hyperlink" Target="https://my.rotary.org/en/document/creating-your-online-member-satisfaction-survey" TargetMode="External"/><Relationship Id="rId14" Type="http://schemas.openxmlformats.org/officeDocument/2006/relationships/hyperlink" Target="https://my-cms.rotary.org/en/document/diversifying-your-club-member-diversity-assessment" TargetMode="External"/><Relationship Id="rId22" Type="http://schemas.openxmlformats.org/officeDocument/2006/relationships/hyperlink" Target="https://my.rotary.org/en/take-action/develop-projects/developing-effective-projec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D098A45-C8F7-CCD6-2879-32D5E8B7FE4E}"/>
              </a:ext>
            </a:extLst>
          </p:cNvPr>
          <p:cNvPicPr>
            <a:picLocks noChangeAspect="1"/>
          </p:cNvPicPr>
          <p:nvPr/>
        </p:nvPicPr>
        <p:blipFill>
          <a:blip r:embed="rId4"/>
          <a:stretch>
            <a:fillRect/>
          </a:stretch>
        </p:blipFill>
        <p:spPr>
          <a:xfrm>
            <a:off x="-15595" y="-12357"/>
            <a:ext cx="12223190" cy="6882714"/>
          </a:xfrm>
          <a:prstGeom prst="rect">
            <a:avLst/>
          </a:prstGeom>
        </p:spPr>
      </p:pic>
      <p:sp>
        <p:nvSpPr>
          <p:cNvPr id="4" name="TextBox 3">
            <a:extLst>
              <a:ext uri="{FF2B5EF4-FFF2-40B4-BE49-F238E27FC236}">
                <a16:creationId xmlns:a16="http://schemas.microsoft.com/office/drawing/2014/main" id="{4225D5D9-6037-70F9-13CB-400EC096AEFF}"/>
              </a:ext>
            </a:extLst>
          </p:cNvPr>
          <p:cNvSpPr txBox="1"/>
          <p:nvPr/>
        </p:nvSpPr>
        <p:spPr>
          <a:xfrm>
            <a:off x="761472" y="5437985"/>
            <a:ext cx="73441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2060"/>
                </a:solidFill>
                <a:latin typeface="Open Sans"/>
                <a:ea typeface="Open Sans"/>
                <a:cs typeface="Calibri"/>
              </a:rPr>
              <a:t>Multi-District PETS Alliance </a:t>
            </a:r>
            <a:r>
              <a:rPr lang="en-US" sz="2400">
                <a:solidFill>
                  <a:srgbClr val="002060"/>
                </a:solidFill>
                <a:latin typeface="Open Sans"/>
                <a:ea typeface="Open Sans"/>
                <a:cs typeface="Calibri"/>
              </a:rPr>
              <a:t>| July 2024</a:t>
            </a:r>
            <a:endParaRPr lang="en-US" sz="2400">
              <a:solidFill>
                <a:srgbClr val="002060"/>
              </a:solidFill>
              <a:latin typeface="Open Sans"/>
              <a:ea typeface="Open Sans"/>
            </a:endParaRPr>
          </a:p>
        </p:txBody>
      </p:sp>
    </p:spTree>
    <p:custDataLst>
      <p:tags r:id="rId1"/>
    </p:custDataLst>
    <p:extLst>
      <p:ext uri="{BB962C8B-B14F-4D97-AF65-F5344CB8AC3E}">
        <p14:creationId xmlns:p14="http://schemas.microsoft.com/office/powerpoint/2010/main" val="2063868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circles&#10;&#10;Description automatically generated with low confidence">
            <a:extLst>
              <a:ext uri="{FF2B5EF4-FFF2-40B4-BE49-F238E27FC236}">
                <a16:creationId xmlns:a16="http://schemas.microsoft.com/office/drawing/2014/main" id="{DBD2F7C9-2278-E44B-BCAF-7E07FC3645FB}"/>
              </a:ext>
            </a:extLst>
          </p:cNvPr>
          <p:cNvPicPr>
            <a:picLocks noChangeAspect="1"/>
          </p:cNvPicPr>
          <p:nvPr/>
        </p:nvPicPr>
        <p:blipFill>
          <a:blip r:embed="rId4"/>
          <a:stretch>
            <a:fillRect/>
          </a:stretch>
        </p:blipFill>
        <p:spPr>
          <a:xfrm>
            <a:off x="-73095" y="-44735"/>
            <a:ext cx="12338191" cy="6947470"/>
          </a:xfrm>
          <a:prstGeom prst="rect">
            <a:avLst/>
          </a:prstGeom>
        </p:spPr>
      </p:pic>
    </p:spTree>
    <p:custDataLst>
      <p:tags r:id="rId1"/>
    </p:custDataLst>
    <p:extLst>
      <p:ext uri="{BB962C8B-B14F-4D97-AF65-F5344CB8AC3E}">
        <p14:creationId xmlns:p14="http://schemas.microsoft.com/office/powerpoint/2010/main" val="171047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5"/>
          <a:stretch>
            <a:fillRect/>
          </a:stretch>
        </p:blipFill>
        <p:spPr>
          <a:xfrm>
            <a:off x="214366" y="312393"/>
            <a:ext cx="5029200" cy="5029200"/>
          </a:xfrm>
          <a:prstGeom prst="rect">
            <a:avLst/>
          </a:prstGeom>
        </p:spPr>
      </p:pic>
      <p:sp>
        <p:nvSpPr>
          <p:cNvPr id="7" name="TextBox 6">
            <a:extLst>
              <a:ext uri="{FF2B5EF4-FFF2-40B4-BE49-F238E27FC236}">
                <a16:creationId xmlns:a16="http://schemas.microsoft.com/office/drawing/2014/main" id="{82F25CBE-16FB-6ABB-10E7-26DE71ACB259}"/>
              </a:ext>
            </a:extLst>
          </p:cNvPr>
          <p:cNvSpPr txBox="1"/>
          <p:nvPr/>
        </p:nvSpPr>
        <p:spPr>
          <a:xfrm>
            <a:off x="5573676" y="578624"/>
            <a:ext cx="3138245"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002060"/>
                </a:solidFill>
                <a:latin typeface="Open Sans"/>
                <a:ea typeface="Open Sans"/>
                <a:cs typeface="Calibri"/>
              </a:rPr>
              <a:t>Objectives:</a:t>
            </a:r>
            <a:endParaRPr lang="en-US" sz="4000" b="1">
              <a:solidFill>
                <a:srgbClr val="002060"/>
              </a:solidFill>
              <a:latin typeface="Open Sans"/>
              <a:ea typeface="Open Sans"/>
              <a:cs typeface="Open Sans"/>
            </a:endParaRPr>
          </a:p>
        </p:txBody>
      </p:sp>
      <p:sp>
        <p:nvSpPr>
          <p:cNvPr id="9" name="TextBox 8">
            <a:extLst>
              <a:ext uri="{FF2B5EF4-FFF2-40B4-BE49-F238E27FC236}">
                <a16:creationId xmlns:a16="http://schemas.microsoft.com/office/drawing/2014/main" id="{1F90EC52-3D03-5F6B-66BF-236F53770C51}"/>
              </a:ext>
            </a:extLst>
          </p:cNvPr>
          <p:cNvSpPr txBox="1"/>
          <p:nvPr/>
        </p:nvSpPr>
        <p:spPr>
          <a:xfrm>
            <a:off x="5833328" y="1501072"/>
            <a:ext cx="5757185" cy="31700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Eradicate polio and leverage the legacy</a:t>
            </a:r>
          </a:p>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Focus our programs and offerings</a:t>
            </a:r>
          </a:p>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Improve our ability to achieve and measure impact</a:t>
            </a:r>
          </a:p>
        </p:txBody>
      </p:sp>
      <p:sp>
        <p:nvSpPr>
          <p:cNvPr id="10" name="TextBox 9">
            <a:extLst>
              <a:ext uri="{FF2B5EF4-FFF2-40B4-BE49-F238E27FC236}">
                <a16:creationId xmlns:a16="http://schemas.microsoft.com/office/drawing/2014/main" id="{A9C92021-A378-CC9A-9B13-14C043E623E4}"/>
              </a:ext>
            </a:extLst>
          </p:cNvPr>
          <p:cNvSpPr txBox="1"/>
          <p:nvPr/>
        </p:nvSpPr>
        <p:spPr>
          <a:xfrm>
            <a:off x="1551174" y="5220849"/>
            <a:ext cx="2355584" cy="1015663"/>
          </a:xfrm>
          <a:prstGeom prst="rect">
            <a:avLst/>
          </a:prstGeom>
          <a:noFill/>
        </p:spPr>
        <p:txBody>
          <a:bodyPr wrap="square">
            <a:spAutoFit/>
          </a:bodyPr>
          <a:lstStyle/>
          <a:p>
            <a:pPr algn="ctr"/>
            <a:r>
              <a:rPr lang="en-US">
                <a:solidFill>
                  <a:srgbClr val="A32035"/>
                </a:solidFill>
                <a:latin typeface="Open Sans" panose="020B0606030504020204" pitchFamily="34" charset="0"/>
                <a:ea typeface="Open Sans" panose="020B0606030504020204" pitchFamily="34" charset="0"/>
                <a:cs typeface="Open Sans" panose="020B0606030504020204" pitchFamily="34" charset="0"/>
              </a:rPr>
              <a:t>INCREASE OUR </a:t>
            </a:r>
          </a:p>
          <a:p>
            <a:pPr algn="ctr"/>
            <a:r>
              <a:rPr lang="en-US" sz="4000" b="1">
                <a:solidFill>
                  <a:srgbClr val="A32035"/>
                </a:solidFill>
                <a:latin typeface="Open Sans ExtraBold" panose="020B0906030804020204" pitchFamily="34" charset="0"/>
                <a:ea typeface="Open Sans ExtraBold" panose="020B0906030804020204" pitchFamily="34" charset="0"/>
                <a:cs typeface="Open Sans ExtraBold" panose="020B0906030804020204" pitchFamily="34" charset="0"/>
              </a:rPr>
              <a:t>IMPACT</a:t>
            </a:r>
          </a:p>
        </p:txBody>
      </p:sp>
    </p:spTree>
    <p:custDataLst>
      <p:tags r:id="rId1"/>
    </p:custDataLst>
    <p:extLst>
      <p:ext uri="{BB962C8B-B14F-4D97-AF65-F5344CB8AC3E}">
        <p14:creationId xmlns:p14="http://schemas.microsoft.com/office/powerpoint/2010/main" val="1046206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4"/>
          <a:stretch>
            <a:fillRect/>
          </a:stretch>
        </p:blipFill>
        <p:spPr>
          <a:xfrm>
            <a:off x="-8337067" y="483567"/>
            <a:ext cx="6668046" cy="6668046"/>
          </a:xfrm>
          <a:prstGeom prst="rect">
            <a:avLst/>
          </a:prstGeom>
        </p:spPr>
      </p:pic>
      <p:pic>
        <p:nvPicPr>
          <p:cNvPr id="6" name="Picture 6">
            <a:extLst>
              <a:ext uri="{FF2B5EF4-FFF2-40B4-BE49-F238E27FC236}">
                <a16:creationId xmlns:a16="http://schemas.microsoft.com/office/drawing/2014/main" id="{E5F9B671-F14A-B11F-794F-9C9722827A9E}"/>
              </a:ext>
            </a:extLst>
          </p:cNvPr>
          <p:cNvPicPr>
            <a:picLocks noChangeAspect="1"/>
          </p:cNvPicPr>
          <p:nvPr/>
        </p:nvPicPr>
        <p:blipFill>
          <a:blip r:embed="rId5"/>
          <a:stretch>
            <a:fillRect/>
          </a:stretch>
        </p:blipFill>
        <p:spPr>
          <a:xfrm>
            <a:off x="229377" y="80386"/>
            <a:ext cx="5029200" cy="5029200"/>
          </a:xfrm>
          <a:prstGeom prst="rect">
            <a:avLst/>
          </a:prstGeom>
        </p:spPr>
      </p:pic>
      <p:sp>
        <p:nvSpPr>
          <p:cNvPr id="2" name="TextBox 1">
            <a:extLst>
              <a:ext uri="{FF2B5EF4-FFF2-40B4-BE49-F238E27FC236}">
                <a16:creationId xmlns:a16="http://schemas.microsoft.com/office/drawing/2014/main" id="{CD66541C-414B-3C71-8611-DFFA3B5B66EF}"/>
              </a:ext>
            </a:extLst>
          </p:cNvPr>
          <p:cNvSpPr txBox="1"/>
          <p:nvPr/>
        </p:nvSpPr>
        <p:spPr>
          <a:xfrm>
            <a:off x="-3924069" y="221957"/>
            <a:ext cx="3657600"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JUNE 2018</a:t>
            </a:r>
          </a:p>
        </p:txBody>
      </p:sp>
      <p:sp>
        <p:nvSpPr>
          <p:cNvPr id="7" name="TextBox 6">
            <a:extLst>
              <a:ext uri="{FF2B5EF4-FFF2-40B4-BE49-F238E27FC236}">
                <a16:creationId xmlns:a16="http://schemas.microsoft.com/office/drawing/2014/main" id="{82F25CBE-16FB-6ABB-10E7-26DE71ACB259}"/>
              </a:ext>
            </a:extLst>
          </p:cNvPr>
          <p:cNvSpPr txBox="1"/>
          <p:nvPr/>
        </p:nvSpPr>
        <p:spPr>
          <a:xfrm>
            <a:off x="5568997" y="553254"/>
            <a:ext cx="3946791"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002060"/>
                </a:solidFill>
                <a:latin typeface="Open Sans"/>
                <a:ea typeface="Open Sans"/>
                <a:cs typeface="Calibri"/>
              </a:rPr>
              <a:t>Objectives:</a:t>
            </a:r>
            <a:endParaRPr lang="en-US" sz="4000" b="1">
              <a:solidFill>
                <a:srgbClr val="002060"/>
              </a:solidFill>
              <a:latin typeface="Open Sans"/>
              <a:ea typeface="Open Sans"/>
              <a:cs typeface="Open Sans"/>
            </a:endParaRPr>
          </a:p>
        </p:txBody>
      </p:sp>
      <p:sp>
        <p:nvSpPr>
          <p:cNvPr id="9" name="TextBox 8">
            <a:extLst>
              <a:ext uri="{FF2B5EF4-FFF2-40B4-BE49-F238E27FC236}">
                <a16:creationId xmlns:a16="http://schemas.microsoft.com/office/drawing/2014/main" id="{1F90EC52-3D03-5F6B-66BF-236F53770C51}"/>
              </a:ext>
            </a:extLst>
          </p:cNvPr>
          <p:cNvSpPr txBox="1"/>
          <p:nvPr/>
        </p:nvSpPr>
        <p:spPr>
          <a:xfrm>
            <a:off x="5789863" y="1487438"/>
            <a:ext cx="6046331" cy="470898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Grow and diversify our membership and participation</a:t>
            </a:r>
          </a:p>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Create new ways for participants to experience Rotary</a:t>
            </a:r>
          </a:p>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Increase club flexibility and appeal</a:t>
            </a:r>
          </a:p>
          <a:p>
            <a:pPr marL="285750" indent="-285750">
              <a:spcAft>
                <a:spcPts val="1200"/>
              </a:spcAft>
              <a:buFont typeface="Arial" panose="020B0604020202020204" pitchFamily="34" charset="0"/>
              <a:buChar char="•"/>
            </a:pPr>
            <a:r>
              <a:rPr lang="en-US" sz="3000">
                <a:solidFill>
                  <a:srgbClr val="002060"/>
                </a:solidFill>
                <a:latin typeface="Open Sans"/>
                <a:ea typeface="Open Sans"/>
                <a:cs typeface="Open Sans"/>
              </a:rPr>
              <a:t>Build understanding of our impact and brand</a:t>
            </a:r>
          </a:p>
        </p:txBody>
      </p:sp>
      <p:sp>
        <p:nvSpPr>
          <p:cNvPr id="10" name="Rectangle 9">
            <a:extLst>
              <a:ext uri="{FF2B5EF4-FFF2-40B4-BE49-F238E27FC236}">
                <a16:creationId xmlns:a16="http://schemas.microsoft.com/office/drawing/2014/main" id="{6DDE4751-E8B1-C201-8A34-A7FDE25D8B91}"/>
              </a:ext>
            </a:extLst>
          </p:cNvPr>
          <p:cNvSpPr/>
          <p:nvPr/>
        </p:nvSpPr>
        <p:spPr>
          <a:xfrm>
            <a:off x="1554577" y="5211534"/>
            <a:ext cx="2378800" cy="984885"/>
          </a:xfrm>
          <a:prstGeom prst="rect">
            <a:avLst/>
          </a:prstGeom>
        </p:spPr>
        <p:txBody>
          <a:bodyPr wrap="square">
            <a:spAutoFit/>
          </a:bodyPr>
          <a:lstStyle/>
          <a:p>
            <a:pPr algn="ctr"/>
            <a:r>
              <a:rPr lang="en-US">
                <a:solidFill>
                  <a:srgbClr val="006271"/>
                </a:solidFill>
                <a:latin typeface="Open Sans" panose="020B0606030504020204" pitchFamily="34" charset="0"/>
                <a:ea typeface="Open Sans" panose="020B0606030504020204" pitchFamily="34" charset="0"/>
                <a:cs typeface="Open Sans" panose="020B0606030504020204" pitchFamily="34" charset="0"/>
              </a:rPr>
              <a:t>EXPAND OUR </a:t>
            </a:r>
          </a:p>
          <a:p>
            <a:pPr algn="ctr"/>
            <a:r>
              <a:rPr lang="en-US" sz="4000" b="1">
                <a:solidFill>
                  <a:srgbClr val="006271"/>
                </a:solidFill>
                <a:latin typeface="Open Sans ExtraBold" panose="020B0906030804020204" pitchFamily="34" charset="0"/>
                <a:ea typeface="Open Sans ExtraBold" panose="020B0906030804020204" pitchFamily="34" charset="0"/>
                <a:cs typeface="Open Sans ExtraBold" panose="020B0906030804020204" pitchFamily="34" charset="0"/>
              </a:rPr>
              <a:t>REACH</a:t>
            </a:r>
          </a:p>
        </p:txBody>
      </p:sp>
    </p:spTree>
    <p:custDataLst>
      <p:tags r:id="rId1"/>
    </p:custDataLst>
    <p:extLst>
      <p:ext uri="{BB962C8B-B14F-4D97-AF65-F5344CB8AC3E}">
        <p14:creationId xmlns:p14="http://schemas.microsoft.com/office/powerpoint/2010/main" val="511255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CA6D773D-0A44-E980-4B20-91ACF988ED47}"/>
              </a:ext>
            </a:extLst>
          </p:cNvPr>
          <p:cNvPicPr>
            <a:picLocks noChangeAspect="1"/>
          </p:cNvPicPr>
          <p:nvPr/>
        </p:nvPicPr>
        <p:blipFill>
          <a:blip r:embed="rId4"/>
          <a:stretch>
            <a:fillRect/>
          </a:stretch>
        </p:blipFill>
        <p:spPr>
          <a:xfrm>
            <a:off x="12715757" y="5381992"/>
            <a:ext cx="1857936" cy="1857936"/>
          </a:xfrm>
          <a:prstGeom prst="rect">
            <a:avLst/>
          </a:prstGeom>
        </p:spPr>
      </p:pic>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5"/>
          <a:stretch>
            <a:fillRect/>
          </a:stretch>
        </p:blipFill>
        <p:spPr>
          <a:xfrm>
            <a:off x="-8337067" y="483567"/>
            <a:ext cx="6668046" cy="6668046"/>
          </a:xfrm>
          <a:prstGeom prst="rect">
            <a:avLst/>
          </a:prstGeom>
        </p:spPr>
      </p:pic>
      <p:pic>
        <p:nvPicPr>
          <p:cNvPr id="6" name="Picture 6">
            <a:extLst>
              <a:ext uri="{FF2B5EF4-FFF2-40B4-BE49-F238E27FC236}">
                <a16:creationId xmlns:a16="http://schemas.microsoft.com/office/drawing/2014/main" id="{E5F9B671-F14A-B11F-794F-9C9722827A9E}"/>
              </a:ext>
            </a:extLst>
          </p:cNvPr>
          <p:cNvPicPr>
            <a:picLocks noChangeAspect="1"/>
          </p:cNvPicPr>
          <p:nvPr/>
        </p:nvPicPr>
        <p:blipFill>
          <a:blip r:embed="rId6"/>
          <a:stretch>
            <a:fillRect/>
          </a:stretch>
        </p:blipFill>
        <p:spPr>
          <a:xfrm>
            <a:off x="-8182629" y="231177"/>
            <a:ext cx="6665976" cy="6665976"/>
          </a:xfrm>
          <a:prstGeom prst="rect">
            <a:avLst/>
          </a:prstGeom>
        </p:spPr>
      </p:pic>
      <p:sp>
        <p:nvSpPr>
          <p:cNvPr id="2" name="TextBox 1">
            <a:extLst>
              <a:ext uri="{FF2B5EF4-FFF2-40B4-BE49-F238E27FC236}">
                <a16:creationId xmlns:a16="http://schemas.microsoft.com/office/drawing/2014/main" id="{CD66541C-414B-3C71-8611-DFFA3B5B66EF}"/>
              </a:ext>
            </a:extLst>
          </p:cNvPr>
          <p:cNvSpPr txBox="1"/>
          <p:nvPr/>
        </p:nvSpPr>
        <p:spPr>
          <a:xfrm>
            <a:off x="-3924069" y="221957"/>
            <a:ext cx="3657600"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JUNE 2018</a:t>
            </a:r>
          </a:p>
        </p:txBody>
      </p:sp>
      <p:sp>
        <p:nvSpPr>
          <p:cNvPr id="7" name="TextBox 6">
            <a:extLst>
              <a:ext uri="{FF2B5EF4-FFF2-40B4-BE49-F238E27FC236}">
                <a16:creationId xmlns:a16="http://schemas.microsoft.com/office/drawing/2014/main" id="{82F25CBE-16FB-6ABB-10E7-26DE71ACB259}"/>
              </a:ext>
            </a:extLst>
          </p:cNvPr>
          <p:cNvSpPr txBox="1"/>
          <p:nvPr/>
        </p:nvSpPr>
        <p:spPr>
          <a:xfrm>
            <a:off x="5570816" y="577514"/>
            <a:ext cx="3924878"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002060"/>
                </a:solidFill>
                <a:latin typeface="Open Sans"/>
                <a:ea typeface="Open Sans"/>
                <a:cs typeface="Calibri"/>
              </a:rPr>
              <a:t>Objectives:</a:t>
            </a:r>
            <a:endParaRPr lang="en-US" sz="4000" b="1">
              <a:solidFill>
                <a:srgbClr val="002060"/>
              </a:solidFill>
              <a:latin typeface="Open Sans"/>
              <a:ea typeface="Open Sans"/>
              <a:cs typeface="Open Sans"/>
            </a:endParaRPr>
          </a:p>
        </p:txBody>
      </p:sp>
      <p:pic>
        <p:nvPicPr>
          <p:cNvPr id="4" name="Picture 4" descr="A picture containing text, orange&#10;&#10;Description automatically generated">
            <a:extLst>
              <a:ext uri="{FF2B5EF4-FFF2-40B4-BE49-F238E27FC236}">
                <a16:creationId xmlns:a16="http://schemas.microsoft.com/office/drawing/2014/main" id="{4BF2EDCC-016D-D183-FAF1-4A7FDCDE06ED}"/>
              </a:ext>
            </a:extLst>
          </p:cNvPr>
          <p:cNvPicPr>
            <a:picLocks noChangeAspect="1"/>
          </p:cNvPicPr>
          <p:nvPr/>
        </p:nvPicPr>
        <p:blipFill>
          <a:blip r:embed="rId7"/>
          <a:stretch>
            <a:fillRect/>
          </a:stretch>
        </p:blipFill>
        <p:spPr>
          <a:xfrm>
            <a:off x="232318" y="483567"/>
            <a:ext cx="5029200" cy="5029200"/>
          </a:xfrm>
          <a:prstGeom prst="rect">
            <a:avLst/>
          </a:prstGeom>
          <a:noFill/>
        </p:spPr>
      </p:pic>
      <p:sp>
        <p:nvSpPr>
          <p:cNvPr id="9" name="TextBox 8">
            <a:extLst>
              <a:ext uri="{FF2B5EF4-FFF2-40B4-BE49-F238E27FC236}">
                <a16:creationId xmlns:a16="http://schemas.microsoft.com/office/drawing/2014/main" id="{1F90EC52-3D03-5F6B-66BF-236F53770C51}"/>
              </a:ext>
            </a:extLst>
          </p:cNvPr>
          <p:cNvSpPr txBox="1"/>
          <p:nvPr/>
        </p:nvSpPr>
        <p:spPr>
          <a:xfrm>
            <a:off x="5297538" y="1505756"/>
            <a:ext cx="6510994" cy="517064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Support clubs to better engage their members</a:t>
            </a:r>
          </a:p>
          <a:p>
            <a:pPr marL="285750" indent="-285750">
              <a:spcAft>
                <a:spcPts val="1200"/>
              </a:spcAft>
              <a:buFont typeface="Arial" panose="020B0604020202020204" pitchFamily="34" charset="0"/>
              <a:buChar char="•"/>
            </a:pPr>
            <a:r>
              <a:rPr lang="en-US" sz="3000">
                <a:solidFill>
                  <a:srgbClr val="002060"/>
                </a:solidFill>
                <a:latin typeface="Open Sans"/>
                <a:ea typeface="Open Sans"/>
                <a:cs typeface="Open Sans"/>
              </a:rPr>
              <a:t>Improve understanding and support of individual participants</a:t>
            </a:r>
            <a:endParaRPr lang="en-US"/>
          </a:p>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Offer new opportunities for personal and professional connection</a:t>
            </a:r>
          </a:p>
          <a:p>
            <a:pPr marL="285750" indent="-285750">
              <a:spcAft>
                <a:spcPts val="1200"/>
              </a:spcAft>
              <a:buFont typeface="Arial" panose="020B0604020202020204" pitchFamily="34" charset="0"/>
              <a:buChar char="•"/>
            </a:pPr>
            <a:r>
              <a:rPr lang="en-US" sz="3000">
                <a:solidFill>
                  <a:srgbClr val="002060"/>
                </a:solidFill>
                <a:latin typeface="Open Sans"/>
                <a:ea typeface="Open Sans"/>
                <a:cs typeface="Open Sans"/>
              </a:rPr>
              <a:t>Provide learning opportunities for leadership development and skill building</a:t>
            </a:r>
          </a:p>
        </p:txBody>
      </p:sp>
      <p:sp>
        <p:nvSpPr>
          <p:cNvPr id="10" name="Rectangle 9">
            <a:extLst>
              <a:ext uri="{FF2B5EF4-FFF2-40B4-BE49-F238E27FC236}">
                <a16:creationId xmlns:a16="http://schemas.microsoft.com/office/drawing/2014/main" id="{E7C5FCBA-27E0-85D7-01F0-D0A7F3B917D0}"/>
              </a:ext>
            </a:extLst>
          </p:cNvPr>
          <p:cNvSpPr/>
          <p:nvPr/>
        </p:nvSpPr>
        <p:spPr>
          <a:xfrm>
            <a:off x="855966" y="5217440"/>
            <a:ext cx="3781904" cy="984885"/>
          </a:xfrm>
          <a:prstGeom prst="rect">
            <a:avLst/>
          </a:prstGeom>
        </p:spPr>
        <p:txBody>
          <a:bodyPr wrap="square">
            <a:spAutoFit/>
          </a:bodyPr>
          <a:lstStyle/>
          <a:p>
            <a:pPr algn="ctr"/>
            <a:r>
              <a:rPr lang="en-US">
                <a:solidFill>
                  <a:srgbClr val="E04403"/>
                </a:solidFill>
                <a:latin typeface="Open Sans" panose="020B0606030504020204" pitchFamily="34" charset="0"/>
                <a:ea typeface="Open Sans" panose="020B0606030504020204" pitchFamily="34" charset="0"/>
                <a:cs typeface="Open Sans" panose="020B0606030504020204" pitchFamily="34" charset="0"/>
              </a:rPr>
              <a:t>ENHANCE PARTICIPANT </a:t>
            </a:r>
            <a:r>
              <a:rPr lang="en-US" sz="4000" b="1">
                <a:solidFill>
                  <a:srgbClr val="E04403"/>
                </a:solidFill>
                <a:latin typeface="Open Sans ExtraBold" panose="020B0906030804020204" pitchFamily="34" charset="0"/>
                <a:ea typeface="Open Sans ExtraBold" panose="020B0906030804020204" pitchFamily="34" charset="0"/>
                <a:cs typeface="Open Sans ExtraBold" panose="020B0906030804020204" pitchFamily="34" charset="0"/>
              </a:rPr>
              <a:t>ENGAGEMENT</a:t>
            </a:r>
          </a:p>
        </p:txBody>
      </p:sp>
    </p:spTree>
    <p:custDataLst>
      <p:tags r:id="rId1"/>
    </p:custDataLst>
    <p:extLst>
      <p:ext uri="{BB962C8B-B14F-4D97-AF65-F5344CB8AC3E}">
        <p14:creationId xmlns:p14="http://schemas.microsoft.com/office/powerpoint/2010/main" val="105401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CA6D773D-0A44-E980-4B20-91ACF988ED47}"/>
              </a:ext>
            </a:extLst>
          </p:cNvPr>
          <p:cNvPicPr>
            <a:picLocks noChangeAspect="1"/>
          </p:cNvPicPr>
          <p:nvPr/>
        </p:nvPicPr>
        <p:blipFill>
          <a:blip r:embed="rId4"/>
          <a:stretch>
            <a:fillRect/>
          </a:stretch>
        </p:blipFill>
        <p:spPr>
          <a:xfrm>
            <a:off x="248104" y="231177"/>
            <a:ext cx="5029200" cy="5029200"/>
          </a:xfrm>
          <a:prstGeom prst="rect">
            <a:avLst/>
          </a:prstGeom>
          <a:effectLst>
            <a:outerShdw blurRad="50800" dist="50800" dir="5400000" algn="ctr" rotWithShape="0">
              <a:schemeClr val="bg1">
                <a:lumMod val="95000"/>
              </a:schemeClr>
            </a:outerShdw>
          </a:effectLst>
        </p:spPr>
      </p:pic>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5"/>
          <a:stretch>
            <a:fillRect/>
          </a:stretch>
        </p:blipFill>
        <p:spPr>
          <a:xfrm>
            <a:off x="-8337067" y="483567"/>
            <a:ext cx="6668046" cy="6668046"/>
          </a:xfrm>
          <a:prstGeom prst="rect">
            <a:avLst/>
          </a:prstGeom>
        </p:spPr>
      </p:pic>
      <p:pic>
        <p:nvPicPr>
          <p:cNvPr id="6" name="Picture 6">
            <a:extLst>
              <a:ext uri="{FF2B5EF4-FFF2-40B4-BE49-F238E27FC236}">
                <a16:creationId xmlns:a16="http://schemas.microsoft.com/office/drawing/2014/main" id="{E5F9B671-F14A-B11F-794F-9C9722827A9E}"/>
              </a:ext>
            </a:extLst>
          </p:cNvPr>
          <p:cNvPicPr>
            <a:picLocks noChangeAspect="1"/>
          </p:cNvPicPr>
          <p:nvPr/>
        </p:nvPicPr>
        <p:blipFill>
          <a:blip r:embed="rId6"/>
          <a:stretch>
            <a:fillRect/>
          </a:stretch>
        </p:blipFill>
        <p:spPr>
          <a:xfrm>
            <a:off x="-8182629" y="231177"/>
            <a:ext cx="6665976" cy="6665976"/>
          </a:xfrm>
          <a:prstGeom prst="rect">
            <a:avLst/>
          </a:prstGeom>
        </p:spPr>
      </p:pic>
      <p:sp>
        <p:nvSpPr>
          <p:cNvPr id="2" name="TextBox 1">
            <a:extLst>
              <a:ext uri="{FF2B5EF4-FFF2-40B4-BE49-F238E27FC236}">
                <a16:creationId xmlns:a16="http://schemas.microsoft.com/office/drawing/2014/main" id="{CD66541C-414B-3C71-8611-DFFA3B5B66EF}"/>
              </a:ext>
            </a:extLst>
          </p:cNvPr>
          <p:cNvSpPr txBox="1"/>
          <p:nvPr/>
        </p:nvSpPr>
        <p:spPr>
          <a:xfrm>
            <a:off x="-3924069" y="221957"/>
            <a:ext cx="3657600"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JUNE 2018</a:t>
            </a:r>
          </a:p>
        </p:txBody>
      </p:sp>
      <p:sp>
        <p:nvSpPr>
          <p:cNvPr id="7" name="TextBox 6">
            <a:extLst>
              <a:ext uri="{FF2B5EF4-FFF2-40B4-BE49-F238E27FC236}">
                <a16:creationId xmlns:a16="http://schemas.microsoft.com/office/drawing/2014/main" id="{82F25CBE-16FB-6ABB-10E7-26DE71ACB259}"/>
              </a:ext>
            </a:extLst>
          </p:cNvPr>
          <p:cNvSpPr txBox="1"/>
          <p:nvPr/>
        </p:nvSpPr>
        <p:spPr>
          <a:xfrm>
            <a:off x="5570815" y="573952"/>
            <a:ext cx="6150729"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002060"/>
                </a:solidFill>
                <a:latin typeface="Open Sans"/>
                <a:ea typeface="Open Sans"/>
                <a:cs typeface="Calibri"/>
              </a:rPr>
              <a:t>Objectives:</a:t>
            </a:r>
            <a:endParaRPr lang="en-US" sz="4000" b="1">
              <a:solidFill>
                <a:srgbClr val="002060"/>
              </a:solidFill>
              <a:latin typeface="Open Sans"/>
              <a:ea typeface="Open Sans"/>
              <a:cs typeface="Open Sans"/>
            </a:endParaRPr>
          </a:p>
        </p:txBody>
      </p:sp>
      <p:pic>
        <p:nvPicPr>
          <p:cNvPr id="4" name="Picture 4" descr="A picture containing text, orange&#10;&#10;Description automatically generated">
            <a:extLst>
              <a:ext uri="{FF2B5EF4-FFF2-40B4-BE49-F238E27FC236}">
                <a16:creationId xmlns:a16="http://schemas.microsoft.com/office/drawing/2014/main" id="{4BF2EDCC-016D-D183-FAF1-4A7FDCDE06ED}"/>
              </a:ext>
            </a:extLst>
          </p:cNvPr>
          <p:cNvPicPr>
            <a:picLocks noChangeAspect="1"/>
          </p:cNvPicPr>
          <p:nvPr/>
        </p:nvPicPr>
        <p:blipFill>
          <a:blip r:embed="rId7"/>
          <a:stretch>
            <a:fillRect/>
          </a:stretch>
        </p:blipFill>
        <p:spPr>
          <a:xfrm>
            <a:off x="-8489435" y="573952"/>
            <a:ext cx="6665976" cy="6665976"/>
          </a:xfrm>
          <a:prstGeom prst="rect">
            <a:avLst/>
          </a:prstGeom>
          <a:noFill/>
        </p:spPr>
      </p:pic>
      <p:sp>
        <p:nvSpPr>
          <p:cNvPr id="9" name="TextBox 8">
            <a:extLst>
              <a:ext uri="{FF2B5EF4-FFF2-40B4-BE49-F238E27FC236}">
                <a16:creationId xmlns:a16="http://schemas.microsoft.com/office/drawing/2014/main" id="{1F90EC52-3D03-5F6B-66BF-236F53770C51}"/>
              </a:ext>
            </a:extLst>
          </p:cNvPr>
          <p:cNvSpPr txBox="1"/>
          <p:nvPr/>
        </p:nvSpPr>
        <p:spPr>
          <a:xfrm>
            <a:off x="5791877" y="1475505"/>
            <a:ext cx="5929667" cy="486287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Build a culture of research, innovation, and willingness to take risks</a:t>
            </a:r>
          </a:p>
          <a:p>
            <a:pPr marL="285750" indent="-285750">
              <a:spcAft>
                <a:spcPts val="1200"/>
              </a:spcAft>
              <a:buFont typeface="Arial" panose="020B0604020202020204" pitchFamily="34" charset="0"/>
              <a:buChar char="•"/>
            </a:pP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Streamline governance, structure, and processes</a:t>
            </a:r>
          </a:p>
          <a:p>
            <a:pPr marL="285750" indent="-285750">
              <a:spcAft>
                <a:spcPts val="1200"/>
              </a:spcAft>
              <a:buFont typeface="Arial" panose="020B0604020202020204" pitchFamily="34" charset="0"/>
              <a:buChar char="•"/>
            </a:pPr>
            <a:r>
              <a:rPr lang="en-US" sz="3000">
                <a:solidFill>
                  <a:srgbClr val="002060"/>
                </a:solidFill>
                <a:latin typeface="Open Sans"/>
                <a:ea typeface="Open Sans"/>
                <a:cs typeface="Open Sans"/>
              </a:rPr>
              <a:t>Foster more diverse perspectives in decision-making</a:t>
            </a:r>
          </a:p>
          <a:p>
            <a:pPr algn="r"/>
            <a:endParaRPr lang="en-US" sz="4000">
              <a:latin typeface="Open Sans"/>
              <a:ea typeface="Open Sans"/>
              <a:cs typeface="Open Sans"/>
            </a:endParaRPr>
          </a:p>
        </p:txBody>
      </p:sp>
      <p:sp>
        <p:nvSpPr>
          <p:cNvPr id="10" name="Rectangle 9">
            <a:extLst>
              <a:ext uri="{FF2B5EF4-FFF2-40B4-BE49-F238E27FC236}">
                <a16:creationId xmlns:a16="http://schemas.microsoft.com/office/drawing/2014/main" id="{55A9C676-AD76-B80E-01DF-F13F45277322}"/>
              </a:ext>
            </a:extLst>
          </p:cNvPr>
          <p:cNvSpPr/>
          <p:nvPr/>
        </p:nvSpPr>
        <p:spPr>
          <a:xfrm>
            <a:off x="1188883" y="5235321"/>
            <a:ext cx="3147641" cy="984885"/>
          </a:xfrm>
          <a:prstGeom prst="rect">
            <a:avLst/>
          </a:prstGeom>
        </p:spPr>
        <p:txBody>
          <a:bodyPr wrap="square">
            <a:spAutoFit/>
          </a:bodyPr>
          <a:lstStyle/>
          <a:p>
            <a:pPr algn="ctr"/>
            <a:r>
              <a:rPr lang="en-US">
                <a:solidFill>
                  <a:srgbClr val="572C5F"/>
                </a:solidFill>
                <a:latin typeface="Open Sans" panose="020B0606030504020204" pitchFamily="34" charset="0"/>
                <a:ea typeface="Open Sans" panose="020B0606030504020204" pitchFamily="34" charset="0"/>
                <a:cs typeface="Open Sans" panose="020B0606030504020204" pitchFamily="34" charset="0"/>
              </a:rPr>
              <a:t>INCREASE OUR ABILITY TO </a:t>
            </a:r>
          </a:p>
          <a:p>
            <a:pPr algn="ctr"/>
            <a:r>
              <a:rPr lang="en-US" sz="4000" b="1">
                <a:solidFill>
                  <a:srgbClr val="572C5F"/>
                </a:solidFill>
                <a:latin typeface="Open Sans ExtraBold" panose="020B0906030804020204" pitchFamily="34" charset="0"/>
                <a:ea typeface="Open Sans ExtraBold" panose="020B0906030804020204" pitchFamily="34" charset="0"/>
                <a:cs typeface="Open Sans ExtraBold" panose="020B0906030804020204" pitchFamily="34" charset="0"/>
              </a:rPr>
              <a:t>ADAPT</a:t>
            </a:r>
          </a:p>
        </p:txBody>
      </p:sp>
    </p:spTree>
    <p:custDataLst>
      <p:tags r:id="rId1"/>
    </p:custDataLst>
    <p:extLst>
      <p:ext uri="{BB962C8B-B14F-4D97-AF65-F5344CB8AC3E}">
        <p14:creationId xmlns:p14="http://schemas.microsoft.com/office/powerpoint/2010/main" val="3329827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A27590F-D894-0D41-AE19-264AB42FAD7C}"/>
              </a:ext>
            </a:extLst>
          </p:cNvPr>
          <p:cNvPicPr>
            <a:picLocks noChangeAspect="1"/>
          </p:cNvPicPr>
          <p:nvPr/>
        </p:nvPicPr>
        <p:blipFill>
          <a:blip r:embed="rId4"/>
          <a:stretch>
            <a:fillRect/>
          </a:stretch>
        </p:blipFill>
        <p:spPr>
          <a:xfrm>
            <a:off x="9236489" y="-7205"/>
            <a:ext cx="2961958" cy="1667839"/>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8DD3C86B-9AEB-F407-004F-356826319749}"/>
              </a:ext>
            </a:extLst>
          </p:cNvPr>
          <p:cNvPicPr>
            <a:picLocks noChangeAspect="1"/>
          </p:cNvPicPr>
          <p:nvPr/>
        </p:nvPicPr>
        <p:blipFill>
          <a:blip r:embed="rId5"/>
          <a:stretch>
            <a:fillRect/>
          </a:stretch>
        </p:blipFill>
        <p:spPr>
          <a:xfrm>
            <a:off x="8925524" y="1660634"/>
            <a:ext cx="3266476" cy="183930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D0F8A1-DB47-1E3C-A176-B2706A9948CF}"/>
              </a:ext>
            </a:extLst>
          </p:cNvPr>
          <p:cNvPicPr>
            <a:picLocks noChangeAspect="1"/>
          </p:cNvPicPr>
          <p:nvPr/>
        </p:nvPicPr>
        <p:blipFill>
          <a:blip r:embed="rId6"/>
          <a:stretch>
            <a:fillRect/>
          </a:stretch>
        </p:blipFill>
        <p:spPr>
          <a:xfrm>
            <a:off x="8637985" y="5085207"/>
            <a:ext cx="3560462" cy="200484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F6E677-3A02-45A1-FA46-7F35FABFDF6B}"/>
              </a:ext>
            </a:extLst>
          </p:cNvPr>
          <p:cNvPicPr>
            <a:picLocks noChangeAspect="1"/>
          </p:cNvPicPr>
          <p:nvPr/>
        </p:nvPicPr>
        <p:blipFill>
          <a:blip r:embed="rId7"/>
          <a:stretch>
            <a:fillRect/>
          </a:stretch>
        </p:blipFill>
        <p:spPr>
          <a:xfrm>
            <a:off x="8631538" y="3429000"/>
            <a:ext cx="3560461" cy="2004848"/>
          </a:xfrm>
          <a:prstGeom prst="rect">
            <a:avLst/>
          </a:prstGeom>
        </p:spPr>
      </p:pic>
      <p:sp>
        <p:nvSpPr>
          <p:cNvPr id="8" name="TextBox 7">
            <a:extLst>
              <a:ext uri="{FF2B5EF4-FFF2-40B4-BE49-F238E27FC236}">
                <a16:creationId xmlns:a16="http://schemas.microsoft.com/office/drawing/2014/main" id="{4BE92E03-62EE-8693-8F5F-A5F43304942C}"/>
              </a:ext>
            </a:extLst>
          </p:cNvPr>
          <p:cNvSpPr txBox="1"/>
          <p:nvPr/>
        </p:nvSpPr>
        <p:spPr>
          <a:xfrm>
            <a:off x="324383" y="1615701"/>
            <a:ext cx="9753600" cy="3693319"/>
          </a:xfrm>
          <a:prstGeom prst="rect">
            <a:avLst/>
          </a:prstGeom>
          <a:noFill/>
        </p:spPr>
        <p:txBody>
          <a:bodyPr wrap="square" lIns="91440" tIns="45720" rIns="91440" bIns="45720" rtlCol="0" anchor="t">
            <a:spAutoFit/>
          </a:bodyPr>
          <a:lstStyle/>
          <a:p>
            <a:pPr marR="0" lvl="0" algn="l" defTabSz="914400" rtl="0" eaLnBrk="1" fontAlgn="base" latinLnBrk="0" hangingPunct="1">
              <a:lnSpc>
                <a:spcPct val="100000"/>
              </a:lnSpc>
              <a:spcBef>
                <a:spcPts val="0"/>
              </a:spcBef>
              <a:spcAft>
                <a:spcPts val="0"/>
              </a:spcAft>
              <a:buClrTx/>
              <a:buSzTx/>
              <a:tabLst/>
              <a:defRPr/>
            </a:pPr>
            <a:r>
              <a:rPr kumimoji="0" lang="en-US" sz="7200" b="0" i="0" u="none" strike="noStrike" kern="1200" cap="none" spc="0" normalizeH="0" baseline="0" noProof="0">
                <a:ln>
                  <a:noFill/>
                </a:ln>
                <a:solidFill>
                  <a:prstClr val="black"/>
                </a:solidFill>
                <a:effectLst/>
                <a:uLnTx/>
                <a:uFillTx/>
                <a:latin typeface="Open Sans"/>
                <a:ea typeface="Open Sans"/>
                <a:cs typeface="Open Sans"/>
              </a:rPr>
              <a:t>How does the Action Plan connect to the club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79542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A27590F-D894-0D41-AE19-264AB42FAD7C}"/>
              </a:ext>
            </a:extLst>
          </p:cNvPr>
          <p:cNvPicPr>
            <a:picLocks noChangeAspect="1"/>
          </p:cNvPicPr>
          <p:nvPr/>
        </p:nvPicPr>
        <p:blipFill>
          <a:blip r:embed="rId4"/>
          <a:stretch>
            <a:fillRect/>
          </a:stretch>
        </p:blipFill>
        <p:spPr>
          <a:xfrm>
            <a:off x="9236489" y="-7205"/>
            <a:ext cx="2961958" cy="1667839"/>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8DD3C86B-9AEB-F407-004F-356826319749}"/>
              </a:ext>
            </a:extLst>
          </p:cNvPr>
          <p:cNvPicPr>
            <a:picLocks noChangeAspect="1"/>
          </p:cNvPicPr>
          <p:nvPr/>
        </p:nvPicPr>
        <p:blipFill>
          <a:blip r:embed="rId5"/>
          <a:stretch>
            <a:fillRect/>
          </a:stretch>
        </p:blipFill>
        <p:spPr>
          <a:xfrm>
            <a:off x="8925524" y="1660634"/>
            <a:ext cx="3266476" cy="183930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D0F8A1-DB47-1E3C-A176-B2706A9948CF}"/>
              </a:ext>
            </a:extLst>
          </p:cNvPr>
          <p:cNvPicPr>
            <a:picLocks noChangeAspect="1"/>
          </p:cNvPicPr>
          <p:nvPr/>
        </p:nvPicPr>
        <p:blipFill>
          <a:blip r:embed="rId6"/>
          <a:stretch>
            <a:fillRect/>
          </a:stretch>
        </p:blipFill>
        <p:spPr>
          <a:xfrm>
            <a:off x="8637985" y="5085207"/>
            <a:ext cx="3560462" cy="200484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F6E677-3A02-45A1-FA46-7F35FABFDF6B}"/>
              </a:ext>
            </a:extLst>
          </p:cNvPr>
          <p:cNvPicPr>
            <a:picLocks noChangeAspect="1"/>
          </p:cNvPicPr>
          <p:nvPr/>
        </p:nvPicPr>
        <p:blipFill>
          <a:blip r:embed="rId7"/>
          <a:stretch>
            <a:fillRect/>
          </a:stretch>
        </p:blipFill>
        <p:spPr>
          <a:xfrm>
            <a:off x="8631538" y="3429000"/>
            <a:ext cx="3560461" cy="2004848"/>
          </a:xfrm>
          <a:prstGeom prst="rect">
            <a:avLst/>
          </a:prstGeom>
        </p:spPr>
      </p:pic>
      <p:sp>
        <p:nvSpPr>
          <p:cNvPr id="8" name="TextBox 7">
            <a:extLst>
              <a:ext uri="{FF2B5EF4-FFF2-40B4-BE49-F238E27FC236}">
                <a16:creationId xmlns:a16="http://schemas.microsoft.com/office/drawing/2014/main" id="{4BE92E03-62EE-8693-8F5F-A5F43304942C}"/>
              </a:ext>
            </a:extLst>
          </p:cNvPr>
          <p:cNvSpPr txBox="1"/>
          <p:nvPr/>
        </p:nvSpPr>
        <p:spPr>
          <a:xfrm>
            <a:off x="324383" y="1615701"/>
            <a:ext cx="9753600" cy="3693319"/>
          </a:xfrm>
          <a:prstGeom prst="rect">
            <a:avLst/>
          </a:prstGeom>
          <a:noFill/>
        </p:spPr>
        <p:txBody>
          <a:bodyPr wrap="square" lIns="91440" tIns="45720" rIns="91440" bIns="45720" rtlCol="0" anchor="t">
            <a:spAutoFit/>
          </a:bodyPr>
          <a:lstStyle/>
          <a:p>
            <a:pPr marR="0" lvl="0" algn="l" defTabSz="914400" rtl="0" eaLnBrk="1" fontAlgn="base" latinLnBrk="0" hangingPunct="1">
              <a:lnSpc>
                <a:spcPct val="100000"/>
              </a:lnSpc>
              <a:spcBef>
                <a:spcPts val="0"/>
              </a:spcBef>
              <a:spcAft>
                <a:spcPts val="0"/>
              </a:spcAft>
              <a:buClrTx/>
              <a:buSzTx/>
              <a:tabLst/>
              <a:defRPr/>
            </a:pPr>
            <a:r>
              <a:rPr kumimoji="0" lang="en-US" sz="7200" b="0" i="0" u="none" strike="noStrike" kern="1200" cap="none" spc="0" normalizeH="0" baseline="0" noProof="0">
                <a:ln>
                  <a:noFill/>
                </a:ln>
                <a:solidFill>
                  <a:prstClr val="black"/>
                </a:solidFill>
                <a:effectLst/>
                <a:uLnTx/>
                <a:uFillTx/>
                <a:latin typeface="Open Sans"/>
                <a:ea typeface="Open Sans"/>
                <a:cs typeface="Open Sans"/>
              </a:rPr>
              <a:t>Why should clubs prioritize using a strategic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7260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aircraft, balloon, transport&#10;&#10;Description automatically generated">
            <a:extLst>
              <a:ext uri="{FF2B5EF4-FFF2-40B4-BE49-F238E27FC236}">
                <a16:creationId xmlns:a16="http://schemas.microsoft.com/office/drawing/2014/main" id="{469B6E98-DAB2-47FC-045C-671EBD067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57FB248D-2BD4-92D0-A8AB-3D596796CA43}"/>
              </a:ext>
            </a:extLst>
          </p:cNvPr>
          <p:cNvSpPr txBox="1"/>
          <p:nvPr/>
        </p:nvSpPr>
        <p:spPr>
          <a:xfrm>
            <a:off x="1411593" y="1504679"/>
            <a:ext cx="10167876" cy="4985980"/>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4800" b="1">
                <a:solidFill>
                  <a:schemeClr val="bg1"/>
                </a:solidFill>
              </a:rPr>
              <a:t>Visit </a:t>
            </a:r>
            <a:r>
              <a:rPr lang="en-US" sz="4800">
                <a:solidFill>
                  <a:schemeClr val="bg1"/>
                </a:solidFill>
              </a:rPr>
              <a:t>rotary.org/</a:t>
            </a:r>
            <a:r>
              <a:rPr lang="en-US" sz="4800" err="1">
                <a:solidFill>
                  <a:schemeClr val="bg1"/>
                </a:solidFill>
              </a:rPr>
              <a:t>actionplan</a:t>
            </a:r>
            <a:endParaRPr lang="en-US" sz="4800">
              <a:solidFill>
                <a:schemeClr val="bg1"/>
              </a:solidFill>
            </a:endParaRPr>
          </a:p>
          <a:p>
            <a:pPr marL="285750" indent="-285750">
              <a:spcAft>
                <a:spcPts val="1200"/>
              </a:spcAft>
              <a:buFont typeface="Arial" panose="020B0604020202020204" pitchFamily="34" charset="0"/>
              <a:buChar char="•"/>
            </a:pPr>
            <a:r>
              <a:rPr lang="en-US" sz="4800" b="1">
                <a:solidFill>
                  <a:schemeClr val="bg1"/>
                </a:solidFill>
              </a:rPr>
              <a:t>Engage with the Action Plan Toolkit </a:t>
            </a:r>
            <a:endParaRPr lang="en-US" sz="4800" b="1">
              <a:solidFill>
                <a:schemeClr val="bg1"/>
              </a:solidFill>
              <a:ea typeface="Calibri"/>
              <a:cs typeface="Calibri"/>
            </a:endParaRPr>
          </a:p>
          <a:p>
            <a:pPr marL="285750" indent="-285750">
              <a:spcAft>
                <a:spcPts val="1200"/>
              </a:spcAft>
              <a:buFont typeface="Arial" panose="020B0604020202020204" pitchFamily="34" charset="0"/>
              <a:buChar char="•"/>
            </a:pPr>
            <a:r>
              <a:rPr lang="en-US" sz="4800" b="1">
                <a:solidFill>
                  <a:schemeClr val="bg1"/>
                </a:solidFill>
              </a:rPr>
              <a:t>Take the strategic planning course </a:t>
            </a:r>
            <a:r>
              <a:rPr lang="en-US" sz="4800">
                <a:solidFill>
                  <a:schemeClr val="bg1"/>
                </a:solidFill>
              </a:rPr>
              <a:t>“Rotary Action Plan &amp; You”</a:t>
            </a:r>
          </a:p>
          <a:p>
            <a:pPr marL="285750" indent="-285750">
              <a:spcAft>
                <a:spcPts val="1200"/>
              </a:spcAft>
              <a:buFont typeface="Arial" panose="020B0604020202020204" pitchFamily="34" charset="0"/>
              <a:buChar char="•"/>
            </a:pPr>
            <a:r>
              <a:rPr lang="en-US" sz="4800" b="1">
                <a:solidFill>
                  <a:schemeClr val="bg1"/>
                </a:solidFill>
              </a:rPr>
              <a:t>Utilize the updated </a:t>
            </a:r>
            <a:r>
              <a:rPr lang="en-US" sz="4800">
                <a:solidFill>
                  <a:schemeClr val="bg1"/>
                </a:solidFill>
              </a:rPr>
              <a:t>Strategic Planning Guide</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4DCB8EBF-47E5-1848-5ADA-F408176760B8}"/>
              </a:ext>
            </a:extLst>
          </p:cNvPr>
          <p:cNvSpPr txBox="1"/>
          <p:nvPr/>
        </p:nvSpPr>
        <p:spPr>
          <a:xfrm>
            <a:off x="1280964" y="0"/>
            <a:ext cx="4552122" cy="1015663"/>
          </a:xfrm>
          <a:prstGeom prst="rect">
            <a:avLst/>
          </a:prstGeom>
          <a:noFill/>
        </p:spPr>
        <p:txBody>
          <a:bodyPr wrap="square" lIns="91440" tIns="45720" rIns="91440" bIns="45720" rtlCol="0" anchor="t">
            <a:spAutoFit/>
          </a:bodyPr>
          <a:lstStyle/>
          <a:p>
            <a:r>
              <a:rPr lang="en-US" sz="6000" b="1">
                <a:solidFill>
                  <a:schemeClr val="bg1"/>
                </a:solidFill>
                <a:ea typeface="Calibri"/>
                <a:cs typeface="Calibri"/>
              </a:rPr>
              <a:t>Resources</a:t>
            </a:r>
          </a:p>
        </p:txBody>
      </p:sp>
    </p:spTree>
    <p:custDataLst>
      <p:tags r:id="rId1"/>
    </p:custDataLst>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4D6D346-8B86-F179-485E-23B43591302E}"/>
              </a:ext>
            </a:extLst>
          </p:cNvPr>
          <p:cNvPicPr>
            <a:picLocks noChangeAspect="1"/>
          </p:cNvPicPr>
          <p:nvPr/>
        </p:nvPicPr>
        <p:blipFill>
          <a:blip r:embed="rId4"/>
          <a:stretch>
            <a:fillRect/>
          </a:stretch>
        </p:blipFill>
        <p:spPr>
          <a:xfrm>
            <a:off x="10335768" y="5001768"/>
            <a:ext cx="1856232" cy="1856232"/>
          </a:xfrm>
          <a:prstGeom prst="rect">
            <a:avLst/>
          </a:prstGeom>
        </p:spPr>
      </p:pic>
      <p:pic>
        <p:nvPicPr>
          <p:cNvPr id="5" name="Picture 4" descr="A picture containing text, person, accessory&#10;&#10;Description automatically generated">
            <a:extLst>
              <a:ext uri="{FF2B5EF4-FFF2-40B4-BE49-F238E27FC236}">
                <a16:creationId xmlns:a16="http://schemas.microsoft.com/office/drawing/2014/main" id="{DAF50CC8-7B00-D519-2C96-E3EA052DD4B0}"/>
              </a:ext>
            </a:extLst>
          </p:cNvPr>
          <p:cNvPicPr>
            <a:picLocks noChangeAspect="1"/>
          </p:cNvPicPr>
          <p:nvPr/>
        </p:nvPicPr>
        <p:blipFill>
          <a:blip r:embed="rId5"/>
          <a:stretch>
            <a:fillRect/>
          </a:stretch>
        </p:blipFill>
        <p:spPr>
          <a:xfrm>
            <a:off x="10335768" y="0"/>
            <a:ext cx="1856232" cy="1856232"/>
          </a:xfrm>
          <a:prstGeom prst="rect">
            <a:avLst/>
          </a:prstGeom>
        </p:spPr>
      </p:pic>
      <p:pic>
        <p:nvPicPr>
          <p:cNvPr id="6" name="Picture 5" descr="A picture containing text, orange&#10;&#10;Description automatically generated">
            <a:extLst>
              <a:ext uri="{FF2B5EF4-FFF2-40B4-BE49-F238E27FC236}">
                <a16:creationId xmlns:a16="http://schemas.microsoft.com/office/drawing/2014/main" id="{6F8912B4-8F71-C026-89A7-C89E0730B1BC}"/>
              </a:ext>
            </a:extLst>
          </p:cNvPr>
          <p:cNvPicPr>
            <a:picLocks noChangeAspect="1"/>
          </p:cNvPicPr>
          <p:nvPr/>
        </p:nvPicPr>
        <p:blipFill>
          <a:blip r:embed="rId6"/>
          <a:stretch>
            <a:fillRect/>
          </a:stretch>
        </p:blipFill>
        <p:spPr>
          <a:xfrm>
            <a:off x="10335768" y="3334512"/>
            <a:ext cx="1856232" cy="1856232"/>
          </a:xfrm>
          <a:prstGeom prst="rect">
            <a:avLst/>
          </a:prstGeom>
        </p:spPr>
      </p:pic>
      <p:pic>
        <p:nvPicPr>
          <p:cNvPr id="7" name="Picture 6">
            <a:extLst>
              <a:ext uri="{FF2B5EF4-FFF2-40B4-BE49-F238E27FC236}">
                <a16:creationId xmlns:a16="http://schemas.microsoft.com/office/drawing/2014/main" id="{23889FCE-3DBF-0FC1-8B70-ABC9D46F4152}"/>
              </a:ext>
            </a:extLst>
          </p:cNvPr>
          <p:cNvPicPr>
            <a:picLocks noChangeAspect="1"/>
          </p:cNvPicPr>
          <p:nvPr/>
        </p:nvPicPr>
        <p:blipFill>
          <a:blip r:embed="rId7"/>
          <a:stretch>
            <a:fillRect/>
          </a:stretch>
        </p:blipFill>
        <p:spPr>
          <a:xfrm>
            <a:off x="10335768" y="1564368"/>
            <a:ext cx="1856232" cy="1856232"/>
          </a:xfrm>
          <a:prstGeom prst="rect">
            <a:avLst/>
          </a:prstGeom>
        </p:spPr>
      </p:pic>
      <p:sp>
        <p:nvSpPr>
          <p:cNvPr id="8" name="TextBox 7">
            <a:extLst>
              <a:ext uri="{FF2B5EF4-FFF2-40B4-BE49-F238E27FC236}">
                <a16:creationId xmlns:a16="http://schemas.microsoft.com/office/drawing/2014/main" id="{E612DE09-C8AB-86E1-6AD6-922F694A64A1}"/>
              </a:ext>
            </a:extLst>
          </p:cNvPr>
          <p:cNvSpPr txBox="1"/>
          <p:nvPr/>
        </p:nvSpPr>
        <p:spPr>
          <a:xfrm>
            <a:off x="251012" y="269875"/>
            <a:ext cx="9478107" cy="646331"/>
          </a:xfrm>
          <a:prstGeom prst="rect">
            <a:avLst/>
          </a:prstGeom>
          <a:noFill/>
        </p:spPr>
        <p:txBody>
          <a:bodyPr wrap="square" lIns="91440" tIns="45720" rIns="91440" bIns="45720" rtlCol="0" anchor="t">
            <a:spAutoFit/>
          </a:bodyPr>
          <a:lstStyle/>
          <a:p>
            <a:r>
              <a:rPr lang="en-US" sz="3600" b="1">
                <a:solidFill>
                  <a:schemeClr val="tx1">
                    <a:lumMod val="65000"/>
                    <a:lumOff val="35000"/>
                  </a:schemeClr>
                </a:solidFill>
                <a:latin typeface="Open Sans"/>
                <a:ea typeface="Open Sans"/>
                <a:cs typeface="Open Sans"/>
              </a:rPr>
              <a:t>ACTION PLAN TOOL KIT</a:t>
            </a:r>
          </a:p>
        </p:txBody>
      </p:sp>
      <p:sp>
        <p:nvSpPr>
          <p:cNvPr id="4" name="TextBox 3">
            <a:extLst>
              <a:ext uri="{FF2B5EF4-FFF2-40B4-BE49-F238E27FC236}">
                <a16:creationId xmlns:a16="http://schemas.microsoft.com/office/drawing/2014/main" id="{8CB43939-A7CD-12DC-E73D-5B6403F53EB8}"/>
              </a:ext>
            </a:extLst>
          </p:cNvPr>
          <p:cNvSpPr txBox="1"/>
          <p:nvPr/>
        </p:nvSpPr>
        <p:spPr>
          <a:xfrm>
            <a:off x="251012" y="1073518"/>
            <a:ext cx="888766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Open Sans"/>
                <a:ea typeface="Open Sans"/>
                <a:cs typeface="Calibri"/>
              </a:rPr>
              <a:t>Get Your Start Materials</a:t>
            </a:r>
            <a:r>
              <a:rPr lang="en-US" sz="2400" i="1">
                <a:solidFill>
                  <a:schemeClr val="tx1">
                    <a:lumMod val="75000"/>
                    <a:lumOff val="25000"/>
                  </a:schemeClr>
                </a:solidFill>
                <a:latin typeface="Open Sans"/>
                <a:ea typeface="Open Sans"/>
                <a:cs typeface="Calibri"/>
              </a:rPr>
              <a:t> includes resources such as:</a:t>
            </a:r>
            <a:endParaRPr lang="en-US" sz="2400" i="1">
              <a:solidFill>
                <a:schemeClr val="tx1">
                  <a:lumMod val="75000"/>
                  <a:lumOff val="25000"/>
                </a:schemeClr>
              </a:solidFill>
            </a:endParaRPr>
          </a:p>
          <a:p>
            <a:endParaRPr lang="en-US"/>
          </a:p>
        </p:txBody>
      </p:sp>
      <p:sp>
        <p:nvSpPr>
          <p:cNvPr id="9" name="TextBox 8">
            <a:extLst>
              <a:ext uri="{FF2B5EF4-FFF2-40B4-BE49-F238E27FC236}">
                <a16:creationId xmlns:a16="http://schemas.microsoft.com/office/drawing/2014/main" id="{A1A7BCC6-A1DA-8A3E-475D-3844B5292AE7}"/>
              </a:ext>
            </a:extLst>
          </p:cNvPr>
          <p:cNvSpPr txBox="1"/>
          <p:nvPr/>
        </p:nvSpPr>
        <p:spPr>
          <a:xfrm>
            <a:off x="251014" y="2958935"/>
            <a:ext cx="88876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Open Sans"/>
                <a:ea typeface="Open Sans"/>
                <a:cs typeface="Calibri"/>
              </a:rPr>
              <a:t>Build Your Skills Materials</a:t>
            </a:r>
            <a:r>
              <a:rPr lang="en-US" sz="2400" i="1">
                <a:solidFill>
                  <a:schemeClr val="tx1">
                    <a:lumMod val="75000"/>
                    <a:lumOff val="25000"/>
                  </a:schemeClr>
                </a:solidFill>
                <a:latin typeface="Open Sans"/>
                <a:ea typeface="Open Sans"/>
                <a:cs typeface="Calibri"/>
              </a:rPr>
              <a:t> includes resources such as:</a:t>
            </a:r>
            <a:r>
              <a:rPr lang="en-US" sz="2400">
                <a:solidFill>
                  <a:schemeClr val="tx1">
                    <a:lumMod val="75000"/>
                    <a:lumOff val="25000"/>
                  </a:schemeClr>
                </a:solidFill>
                <a:latin typeface="Open Sans"/>
                <a:ea typeface="Open Sans"/>
                <a:cs typeface="Calibri"/>
              </a:rPr>
              <a:t> </a:t>
            </a:r>
          </a:p>
        </p:txBody>
      </p:sp>
      <p:sp>
        <p:nvSpPr>
          <p:cNvPr id="10" name="TextBox 9">
            <a:extLst>
              <a:ext uri="{FF2B5EF4-FFF2-40B4-BE49-F238E27FC236}">
                <a16:creationId xmlns:a16="http://schemas.microsoft.com/office/drawing/2014/main" id="{226022A6-EB7F-EB2C-4B17-61432F05E965}"/>
              </a:ext>
            </a:extLst>
          </p:cNvPr>
          <p:cNvSpPr txBox="1"/>
          <p:nvPr/>
        </p:nvSpPr>
        <p:spPr>
          <a:xfrm>
            <a:off x="251014" y="4917991"/>
            <a:ext cx="88876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Open Sans"/>
                <a:ea typeface="Open Sans"/>
                <a:cs typeface="Calibri"/>
              </a:rPr>
              <a:t>Continue Your Journey Materials</a:t>
            </a:r>
            <a:r>
              <a:rPr lang="en-US" sz="2400" i="1">
                <a:solidFill>
                  <a:schemeClr val="tx1">
                    <a:lumMod val="75000"/>
                    <a:lumOff val="25000"/>
                  </a:schemeClr>
                </a:solidFill>
                <a:latin typeface="Open Sans"/>
                <a:ea typeface="Open Sans"/>
                <a:cs typeface="Calibri"/>
              </a:rPr>
              <a:t> includes resources such as:</a:t>
            </a:r>
            <a:endParaRPr lang="en-US" sz="2400" i="1">
              <a:solidFill>
                <a:schemeClr val="tx1">
                  <a:lumMod val="75000"/>
                  <a:lumOff val="25000"/>
                </a:schemeClr>
              </a:solidFill>
              <a:ea typeface="Calibri" panose="020F0502020204030204"/>
              <a:cs typeface="Calibri" panose="020F0502020204030204"/>
            </a:endParaRPr>
          </a:p>
        </p:txBody>
      </p:sp>
      <p:sp>
        <p:nvSpPr>
          <p:cNvPr id="11" name="TextBox 10">
            <a:extLst>
              <a:ext uri="{FF2B5EF4-FFF2-40B4-BE49-F238E27FC236}">
                <a16:creationId xmlns:a16="http://schemas.microsoft.com/office/drawing/2014/main" id="{79FA7559-614F-A8DA-0EC0-AE268F4CB7DC}"/>
              </a:ext>
            </a:extLst>
          </p:cNvPr>
          <p:cNvSpPr txBox="1"/>
          <p:nvPr/>
        </p:nvSpPr>
        <p:spPr>
          <a:xfrm>
            <a:off x="251012" y="1562537"/>
            <a:ext cx="9226617" cy="1200329"/>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u="sng">
                <a:hlinkClick r:id="rId8"/>
              </a:rPr>
              <a:t>Rotary Health Club Check</a:t>
            </a:r>
            <a:r>
              <a:rPr lang="en-US"/>
              <a:t>   </a:t>
            </a:r>
          </a:p>
          <a:p>
            <a:pPr marL="285750" indent="-285750">
              <a:buFont typeface="Arial" panose="020B0604020202020204" pitchFamily="34" charset="0"/>
              <a:buChar char="•"/>
            </a:pPr>
            <a:r>
              <a:rPr lang="en-US" u="sng">
                <a:hlinkClick r:id="rId9"/>
              </a:rPr>
              <a:t>Member Engagement Survey</a:t>
            </a:r>
            <a:endParaRPr lang="en-US"/>
          </a:p>
          <a:p>
            <a:pPr marL="285750" indent="-285750">
              <a:buFont typeface="Arial" panose="020B0604020202020204" pitchFamily="34" charset="0"/>
              <a:buChar char="•"/>
            </a:pPr>
            <a:r>
              <a:rPr lang="en-US" u="sng">
                <a:hlinkClick r:id="rId10"/>
              </a:rPr>
              <a:t>Club Experience Flyer</a:t>
            </a:r>
            <a:endParaRPr lang="en-US"/>
          </a:p>
          <a:p>
            <a:pPr marL="285750" indent="-285750">
              <a:buFont typeface="Arial" panose="020B0604020202020204" pitchFamily="34" charset="0"/>
              <a:buChar char="•"/>
            </a:pPr>
            <a:r>
              <a:rPr lang="en-US" u="sng">
                <a:hlinkClick r:id="rId11"/>
              </a:rPr>
              <a:t>Action Plan Flyer</a:t>
            </a:r>
            <a:endParaRPr lang="en-US"/>
          </a:p>
          <a:p>
            <a:pPr marL="285750" indent="-285750">
              <a:buFont typeface="Arial" panose="020B0604020202020204" pitchFamily="34" charset="0"/>
              <a:buChar char="•"/>
            </a:pPr>
            <a:r>
              <a:rPr lang="en-US" u="sng">
                <a:hlinkClick r:id="rId12"/>
              </a:rPr>
              <a:t>Action Plan Presentation</a:t>
            </a:r>
            <a:endParaRPr lang="en-US"/>
          </a:p>
          <a:p>
            <a:pPr marL="285750" indent="-285750">
              <a:buFont typeface="Arial" panose="020B0604020202020204" pitchFamily="34" charset="0"/>
              <a:buChar char="•"/>
            </a:pPr>
            <a:r>
              <a:rPr lang="en-US" u="sng">
                <a:hlinkClick r:id="rId13"/>
              </a:rPr>
              <a:t>What Clubs Can Do</a:t>
            </a:r>
            <a:r>
              <a:rPr lang="en-US"/>
              <a:t> </a:t>
            </a:r>
          </a:p>
          <a:p>
            <a:pPr marL="285750" indent="-285750">
              <a:buFont typeface="Arial" panose="020B0604020202020204" pitchFamily="34" charset="0"/>
              <a:buChar char="•"/>
            </a:pPr>
            <a:r>
              <a:rPr lang="en-US" u="sng">
                <a:hlinkClick r:id="rId14"/>
              </a:rPr>
              <a:t>Diversifying Your Club Assessment</a:t>
            </a:r>
            <a:endParaRPr lang="en-US"/>
          </a:p>
          <a:p>
            <a:pPr marL="285750" indent="-285750">
              <a:buFont typeface="Arial" panose="020B0604020202020204" pitchFamily="34" charset="0"/>
              <a:buChar char="•"/>
            </a:pPr>
            <a:r>
              <a:rPr lang="en-US" u="sng">
                <a:hlinkClick r:id="rId15"/>
              </a:rPr>
              <a:t>Club Planning Assistant</a:t>
            </a:r>
            <a:r>
              <a:rPr lang="en-US"/>
              <a:t> </a:t>
            </a:r>
          </a:p>
        </p:txBody>
      </p:sp>
      <p:sp>
        <p:nvSpPr>
          <p:cNvPr id="12" name="TextBox 11">
            <a:extLst>
              <a:ext uri="{FF2B5EF4-FFF2-40B4-BE49-F238E27FC236}">
                <a16:creationId xmlns:a16="http://schemas.microsoft.com/office/drawing/2014/main" id="{C5D775D4-B0EA-7F45-E3A5-54D02889681C}"/>
              </a:ext>
            </a:extLst>
          </p:cNvPr>
          <p:cNvSpPr txBox="1"/>
          <p:nvPr/>
        </p:nvSpPr>
        <p:spPr>
          <a:xfrm>
            <a:off x="251013" y="3560350"/>
            <a:ext cx="9226617" cy="1200329"/>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u="sng">
                <a:hlinkClick r:id="rId16"/>
              </a:rPr>
              <a:t>Increase Our Impact- White Paper</a:t>
            </a:r>
            <a:endParaRPr lang="en-US"/>
          </a:p>
          <a:p>
            <a:pPr marL="285750" indent="-285750">
              <a:buFont typeface="Arial" panose="020B0604020202020204" pitchFamily="34" charset="0"/>
              <a:buChar char="•"/>
            </a:pPr>
            <a:r>
              <a:rPr lang="en-US" u="sng">
                <a:hlinkClick r:id="rId17"/>
              </a:rPr>
              <a:t>Expand Our Reach- White Paper</a:t>
            </a:r>
            <a:r>
              <a:rPr lang="en-US" u="sng"/>
              <a:t> </a:t>
            </a:r>
            <a:endParaRPr lang="en-US"/>
          </a:p>
          <a:p>
            <a:pPr marL="285750" indent="-285750">
              <a:buFont typeface="Arial" panose="020B0604020202020204" pitchFamily="34" charset="0"/>
              <a:buChar char="•"/>
            </a:pPr>
            <a:r>
              <a:rPr lang="en-US" u="sng">
                <a:hlinkClick r:id="rId18"/>
              </a:rPr>
              <a:t>Enhance Participant Engagement- White Paper</a:t>
            </a:r>
            <a:endParaRPr lang="en-US"/>
          </a:p>
          <a:p>
            <a:pPr marL="285750" indent="-285750">
              <a:buFont typeface="Arial" panose="020B0604020202020204" pitchFamily="34" charset="0"/>
              <a:buChar char="•"/>
            </a:pPr>
            <a:r>
              <a:rPr lang="en-US" u="sng">
                <a:hlinkClick r:id="rId19"/>
              </a:rPr>
              <a:t>Increase Our Ability To Adapt-White Paper</a:t>
            </a:r>
            <a:endParaRPr lang="en-US" u="sng"/>
          </a:p>
          <a:p>
            <a:pPr marL="285750" indent="-285750">
              <a:buFont typeface="Arial" panose="020B0604020202020204" pitchFamily="34" charset="0"/>
              <a:buChar char="•"/>
            </a:pPr>
            <a:r>
              <a:rPr lang="en-US" u="sng">
                <a:hlinkClick r:id="rId20"/>
              </a:rPr>
              <a:t>Strategic Planning Guide</a:t>
            </a:r>
            <a:r>
              <a:rPr lang="en-US"/>
              <a:t> </a:t>
            </a:r>
          </a:p>
          <a:p>
            <a:pPr marL="285750" indent="-285750">
              <a:buFont typeface="Arial" panose="020B0604020202020204" pitchFamily="34" charset="0"/>
              <a:buChar char="•"/>
            </a:pPr>
            <a:r>
              <a:rPr lang="en-US"/>
              <a:t>+ Learning Center courses</a:t>
            </a:r>
          </a:p>
        </p:txBody>
      </p:sp>
      <p:sp>
        <p:nvSpPr>
          <p:cNvPr id="13" name="TextBox 12">
            <a:extLst>
              <a:ext uri="{FF2B5EF4-FFF2-40B4-BE49-F238E27FC236}">
                <a16:creationId xmlns:a16="http://schemas.microsoft.com/office/drawing/2014/main" id="{73609FE5-2D2D-97D5-4504-B2649775303D}"/>
              </a:ext>
            </a:extLst>
          </p:cNvPr>
          <p:cNvSpPr txBox="1"/>
          <p:nvPr/>
        </p:nvSpPr>
        <p:spPr>
          <a:xfrm>
            <a:off x="251014" y="5379656"/>
            <a:ext cx="9226617" cy="646331"/>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u="sng">
                <a:hlinkClick r:id="rId21"/>
              </a:rPr>
              <a:t>Action Plan Survey</a:t>
            </a:r>
            <a:endParaRPr lang="en-US" u="sng"/>
          </a:p>
          <a:p>
            <a:pPr marL="285750" indent="-285750">
              <a:buFont typeface="Arial" panose="020B0604020202020204" pitchFamily="34" charset="0"/>
              <a:buChar char="•"/>
            </a:pPr>
            <a:r>
              <a:rPr lang="en-US" u="sng">
                <a:hlinkClick r:id="rId22"/>
              </a:rPr>
              <a:t>Developing Effective Projects</a:t>
            </a:r>
            <a:endParaRPr lang="en-US"/>
          </a:p>
          <a:p>
            <a:pPr marL="285750" indent="-285750">
              <a:buFont typeface="Arial" panose="020B0604020202020204" pitchFamily="34" charset="0"/>
              <a:buChar char="•"/>
            </a:pPr>
            <a:r>
              <a:rPr lang="en-US" u="sng">
                <a:hlinkClick r:id="rId23"/>
              </a:rPr>
              <a:t>Action Plan Communication Guide</a:t>
            </a:r>
            <a:endParaRPr lang="en-US"/>
          </a:p>
        </p:txBody>
      </p:sp>
    </p:spTree>
    <p:custDataLst>
      <p:tags r:id="rId1"/>
    </p:custDataLst>
    <p:extLst>
      <p:ext uri="{BB962C8B-B14F-4D97-AF65-F5344CB8AC3E}">
        <p14:creationId xmlns:p14="http://schemas.microsoft.com/office/powerpoint/2010/main" val="912131281"/>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C17A4DE9DE634AA1AC8A4D8001699C" ma:contentTypeVersion="6" ma:contentTypeDescription="Create a new document." ma:contentTypeScope="" ma:versionID="b96f9206189d7199d45c045682801420">
  <xsd:schema xmlns:xsd="http://www.w3.org/2001/XMLSchema" xmlns:xs="http://www.w3.org/2001/XMLSchema" xmlns:p="http://schemas.microsoft.com/office/2006/metadata/properties" xmlns:ns2="db39cb1e-dd28-464d-81df-a89256750202" xmlns:ns3="aeeb11f8-7f51-40e6-8c7d-f47b1a23f6f2" targetNamespace="http://schemas.microsoft.com/office/2006/metadata/properties" ma:root="true" ma:fieldsID="299c26bb276db7fa5c00f52b964e0e3e" ns2:_="" ns3:_="">
    <xsd:import namespace="db39cb1e-dd28-464d-81df-a89256750202"/>
    <xsd:import namespace="aeeb11f8-7f51-40e6-8c7d-f47b1a23f6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39cb1e-dd28-464d-81df-a892567502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eb11f8-7f51-40e6-8c7d-f47b1a23f6f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21A4B2-5312-46C0-B3FA-05449EB39D6D}">
  <ds:schemaRefs>
    <ds:schemaRef ds:uri="aeeb11f8-7f51-40e6-8c7d-f47b1a23f6f2"/>
    <ds:schemaRef ds:uri="db39cb1e-dd28-464d-81df-a892567502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6D0184-F9E2-4D80-B94C-93476FA79AA1}">
  <ds:schemaRefs>
    <ds:schemaRef ds:uri="http://purl.org/dc/elements/1.1/"/>
    <ds:schemaRef ds:uri="http://www.w3.org/XML/1998/namespace"/>
    <ds:schemaRef ds:uri="aeeb11f8-7f51-40e6-8c7d-f47b1a23f6f2"/>
    <ds:schemaRef ds:uri="http://purl.org/dc/dcmitype/"/>
    <ds:schemaRef ds:uri="http://schemas.microsoft.com/office/2006/metadata/properties"/>
    <ds:schemaRef ds:uri="db39cb1e-dd28-464d-81df-a89256750202"/>
    <ds:schemaRef ds:uri="http://schemas.openxmlformats.org/package/2006/metadata/core-properties"/>
    <ds:schemaRef ds:uri="http://purl.org/dc/terms/"/>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39C77EEF-8315-488F-810D-3CBA7E6FFB92}">
  <ds:schemaRefs>
    <ds:schemaRef ds:uri="http://schemas.microsoft.com/sharepoint/v3/contenttype/forms"/>
  </ds:schemaRefs>
</ds:datastoreItem>
</file>

<file path=docMetadata/LabelInfo.xml><?xml version="1.0" encoding="utf-8"?>
<clbl:labelList xmlns:clbl="http://schemas.microsoft.com/office/2020/mipLabelMetadata">
  <clbl:label id="{67b4e043-0afd-4afb-8b94-bf96370c8e7f}" enabled="0" method="" siteId="{67b4e043-0afd-4afb-8b94-bf96370c8e7f}" removed="1"/>
</clbl:labelList>
</file>

<file path=docProps/app.xml><?xml version="1.0" encoding="utf-8"?>
<Properties xmlns="http://schemas.openxmlformats.org/officeDocument/2006/extended-properties" xmlns:vt="http://schemas.openxmlformats.org/officeDocument/2006/docPropsVTypes">
  <TotalTime>1056</TotalTime>
  <Words>1332</Words>
  <Application>Microsoft Office PowerPoint</Application>
  <PresentationFormat>Widescreen</PresentationFormat>
  <Paragraphs>103</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Barbosa</dc:creator>
  <cp:lastModifiedBy>Michael Brown</cp:lastModifiedBy>
  <cp:revision>6</cp:revision>
  <cp:lastPrinted>2024-07-17T17:51:49Z</cp:lastPrinted>
  <dcterms:created xsi:type="dcterms:W3CDTF">2024-06-12T16:24:56Z</dcterms:created>
  <dcterms:modified xsi:type="dcterms:W3CDTF">2024-07-22T20:34:04Z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0x01010064C17A4DE9DE634AA1AC8A4D8001699C</vt:lpwstr>
  </property>
  <property fmtid="{D5CDD505-2E9C-101B-9397-08002B2CF9AE}" pid="3" name="ArticulateGUID">
    <vt:lpwstr>5554A79E-8425-46AF-89CF-8B75E00A5A89</vt:lpwstr>
  </property>
  <property fmtid="{D5CDD505-2E9C-101B-9397-08002B2CF9AE}" pid="4" name="ArticulatePath">
    <vt:lpwstr>Multi District PETS Alliance 2024</vt:lpwstr>
  </property>
</Properties>
</file>